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28"/>
  </p:notesMasterIdLst>
  <p:handoutMasterIdLst>
    <p:handoutMasterId r:id="rId29"/>
  </p:handoutMasterIdLst>
  <p:sldIdLst>
    <p:sldId id="1502" r:id="rId6"/>
    <p:sldId id="1517" r:id="rId7"/>
    <p:sldId id="1529" r:id="rId8"/>
    <p:sldId id="1518" r:id="rId9"/>
    <p:sldId id="1521" r:id="rId10"/>
    <p:sldId id="1520" r:id="rId11"/>
    <p:sldId id="1522" r:id="rId12"/>
    <p:sldId id="1533" r:id="rId13"/>
    <p:sldId id="1534" r:id="rId14"/>
    <p:sldId id="1535" r:id="rId15"/>
    <p:sldId id="1539" r:id="rId16"/>
    <p:sldId id="1536" r:id="rId17"/>
    <p:sldId id="1523" r:id="rId18"/>
    <p:sldId id="1531" r:id="rId19"/>
    <p:sldId id="1528" r:id="rId20"/>
    <p:sldId id="1527" r:id="rId21"/>
    <p:sldId id="1537" r:id="rId22"/>
    <p:sldId id="1538" r:id="rId23"/>
    <p:sldId id="1525" r:id="rId24"/>
    <p:sldId id="1524" r:id="rId25"/>
    <p:sldId id="1519" r:id="rId26"/>
    <p:sldId id="1516" r:id="rId2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  <a:srgbClr val="0078D7"/>
    <a:srgbClr val="000000"/>
    <a:srgbClr val="FF8C00"/>
    <a:srgbClr val="D83B01"/>
    <a:srgbClr val="FFB900"/>
    <a:srgbClr val="107C10"/>
    <a:srgbClr val="3535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5" autoAdjust="0"/>
    <p:restoredTop sz="92162" autoAdjust="0"/>
  </p:normalViewPr>
  <p:slideViewPr>
    <p:cSldViewPr>
      <p:cViewPr varScale="1">
        <p:scale>
          <a:sx n="138" d="100"/>
          <a:sy n="138" d="100"/>
        </p:scale>
        <p:origin x="440" y="192"/>
      </p:cViewPr>
      <p:guideLst/>
    </p:cSldViewPr>
  </p:slideViewPr>
  <p:outlineViewPr>
    <p:cViewPr>
      <p:scale>
        <a:sx n="33" d="100"/>
        <a:sy n="33" d="100"/>
      </p:scale>
      <p:origin x="0" y="-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8" Type="http://schemas.microsoft.com/office/2015/10/relationships/revisionInfo" Target="revisionInfo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9/26/17 3:50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9/26/17 3:50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9/26/17 3:50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7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81C507-7249-AE40-8E93-AAF6C347ED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82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95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4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Labs</a:t>
            </a:r>
            <a:r>
              <a:rPr lang="en-US" baseline="0" smtClean="0"/>
              <a:t>, sessions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9/26/17 3:50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1371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=""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2056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50675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4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=""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517" r:id="rId14"/>
    <p:sldLayoutId id="2147484492" r:id="rId15"/>
    <p:sldLayoutId id="2147484493" r:id="rId16"/>
    <p:sldLayoutId id="214748449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6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8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Shows/Cloud+Cover/Episode-225-Deep-Learning-with-Microsoft-CognitiveToolkit-CNTK" TargetMode="External"/><Relationship Id="rId4" Type="http://schemas.openxmlformats.org/officeDocument/2006/relationships/hyperlink" Target="https://notebooks.azure.com/cntk/libraries/tutorials" TargetMode="External"/><Relationship Id="rId5" Type="http://schemas.openxmlformats.org/officeDocument/2006/relationships/hyperlink" Target="https://github.com/Microsoft/CNTK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dx.org/course/deep-learning-explained-microsoft-dat236x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developer </a:t>
            </a:r>
            <a:r>
              <a:rPr lang="en-US" dirty="0" err="1"/>
              <a:t>bootcamp</a:t>
            </a:r>
            <a:r>
              <a:rPr lang="en-US" dirty="0"/>
              <a:t>: </a:t>
            </a:r>
            <a:r>
              <a:rPr lang="en-US" dirty="0" smtClean="0"/>
              <a:t>Cognitive Toolkit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 Carpinter</a:t>
            </a:r>
          </a:p>
          <a:p>
            <a:pPr lvl="0"/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CTO, </a:t>
            </a:r>
            <a:r>
              <a:rPr lang="en-US" sz="24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Zarmada</a:t>
            </a:r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 | Microsoft Regional Director</a:t>
            </a:r>
          </a:p>
          <a:p>
            <a:pPr lvl="0"/>
            <a:r>
              <a:rPr lang="en-US" sz="24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james@zarmada.com</a:t>
            </a:r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 | @</a:t>
            </a:r>
            <a:r>
              <a:rPr lang="en-US" sz="24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jamescarpinter</a:t>
            </a:r>
            <a:endParaRPr lang="en-US" sz="2400" dirty="0"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Network?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74638" y="1211263"/>
            <a:ext cx="2331720" cy="5450794"/>
            <a:chOff x="274638" y="1211263"/>
            <a:chExt cx="2331720" cy="5450794"/>
          </a:xfrm>
        </p:grpSpPr>
        <p:sp>
          <p:nvSpPr>
            <p:cNvPr id="5" name="Rectangle 4"/>
            <p:cNvSpPr/>
            <p:nvPr/>
          </p:nvSpPr>
          <p:spPr bwMode="auto">
            <a:xfrm>
              <a:off x="274638" y="1211263"/>
              <a:ext cx="2331720" cy="233172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4638" y="3542983"/>
              <a:ext cx="2331720" cy="3119074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46304" rIns="182880" bIns="146304" rtlCol="0" anchor="t"/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gradFill>
                    <a:gsLst>
                      <a:gs pos="76623">
                        <a:schemeClr val="accent1"/>
                      </a:gs>
                      <a:gs pos="61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Network Design</a:t>
              </a:r>
              <a:endParaRPr lang="en-US" dirty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l" defTabSz="932472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Number of layers, number of units</a:t>
              </a:r>
            </a:p>
            <a:p>
              <a:pPr algn="l" defTabSz="932472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Dependent on concept complexity</a:t>
              </a:r>
            </a:p>
            <a:p>
              <a:pPr algn="l" defTabSz="932472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Experimentation often required</a:t>
              </a:r>
              <a:endParaRPr lang="en-US" dirty="0">
                <a:gradFill>
                  <a:gsLst>
                    <a:gs pos="14159">
                      <a:srgbClr val="505050"/>
                    </a:gs>
                    <a:gs pos="38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lationship_F003" title="Icon of three boxes connected by lines">
              <a:extLst>
                <a:ext uri="{FF2B5EF4-FFF2-40B4-BE49-F238E27FC236}">
                  <a16:creationId xmlns:a16="http://schemas.microsoft.com/office/drawing/2014/main" xmlns="" id="{6FA144BC-F11C-4C6F-B479-FAEB27C6C9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4454" y="2006697"/>
              <a:ext cx="792088" cy="740853"/>
            </a:xfrm>
            <a:custGeom>
              <a:avLst/>
              <a:gdLst>
                <a:gd name="T0" fmla="*/ 3230 w 4406"/>
                <a:gd name="T1" fmla="*/ 0 h 4121"/>
                <a:gd name="T2" fmla="*/ 4406 w 4406"/>
                <a:gd name="T3" fmla="*/ 0 h 4121"/>
                <a:gd name="T4" fmla="*/ 4406 w 4406"/>
                <a:gd name="T5" fmla="*/ 1176 h 4121"/>
                <a:gd name="T6" fmla="*/ 3230 w 4406"/>
                <a:gd name="T7" fmla="*/ 1176 h 4121"/>
                <a:gd name="T8" fmla="*/ 3230 w 4406"/>
                <a:gd name="T9" fmla="*/ 0 h 4121"/>
                <a:gd name="T10" fmla="*/ 3230 w 4406"/>
                <a:gd name="T11" fmla="*/ 4121 h 4121"/>
                <a:gd name="T12" fmla="*/ 4406 w 4406"/>
                <a:gd name="T13" fmla="*/ 4121 h 4121"/>
                <a:gd name="T14" fmla="*/ 4406 w 4406"/>
                <a:gd name="T15" fmla="*/ 2945 h 4121"/>
                <a:gd name="T16" fmla="*/ 3230 w 4406"/>
                <a:gd name="T17" fmla="*/ 2945 h 4121"/>
                <a:gd name="T18" fmla="*/ 3230 w 4406"/>
                <a:gd name="T19" fmla="*/ 4121 h 4121"/>
                <a:gd name="T20" fmla="*/ 0 w 4406"/>
                <a:gd name="T21" fmla="*/ 2653 h 4121"/>
                <a:gd name="T22" fmla="*/ 1175 w 4406"/>
                <a:gd name="T23" fmla="*/ 2653 h 4121"/>
                <a:gd name="T24" fmla="*/ 1175 w 4406"/>
                <a:gd name="T25" fmla="*/ 1477 h 4121"/>
                <a:gd name="T26" fmla="*/ 0 w 4406"/>
                <a:gd name="T27" fmla="*/ 1477 h 4121"/>
                <a:gd name="T28" fmla="*/ 0 w 4406"/>
                <a:gd name="T29" fmla="*/ 2653 h 4121"/>
                <a:gd name="T30" fmla="*/ 1176 w 4406"/>
                <a:gd name="T31" fmla="*/ 2062 h 4121"/>
                <a:gd name="T32" fmla="*/ 3230 w 4406"/>
                <a:gd name="T33" fmla="*/ 690 h 4121"/>
                <a:gd name="T34" fmla="*/ 3230 w 4406"/>
                <a:gd name="T35" fmla="*/ 3434 h 4121"/>
                <a:gd name="T36" fmla="*/ 1181 w 4406"/>
                <a:gd name="T37" fmla="*/ 2064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06" h="4121">
                  <a:moveTo>
                    <a:pt x="3230" y="0"/>
                  </a:moveTo>
                  <a:lnTo>
                    <a:pt x="4406" y="0"/>
                  </a:lnTo>
                  <a:lnTo>
                    <a:pt x="4406" y="1176"/>
                  </a:lnTo>
                  <a:lnTo>
                    <a:pt x="3230" y="1176"/>
                  </a:lnTo>
                  <a:lnTo>
                    <a:pt x="3230" y="0"/>
                  </a:lnTo>
                  <a:moveTo>
                    <a:pt x="3230" y="4121"/>
                  </a:moveTo>
                  <a:lnTo>
                    <a:pt x="4406" y="4121"/>
                  </a:lnTo>
                  <a:lnTo>
                    <a:pt x="4406" y="2945"/>
                  </a:lnTo>
                  <a:lnTo>
                    <a:pt x="3230" y="2945"/>
                  </a:lnTo>
                  <a:lnTo>
                    <a:pt x="3230" y="4121"/>
                  </a:lnTo>
                  <a:moveTo>
                    <a:pt x="0" y="2653"/>
                  </a:moveTo>
                  <a:lnTo>
                    <a:pt x="1175" y="2653"/>
                  </a:lnTo>
                  <a:lnTo>
                    <a:pt x="1175" y="1477"/>
                  </a:lnTo>
                  <a:lnTo>
                    <a:pt x="0" y="1477"/>
                  </a:lnTo>
                  <a:lnTo>
                    <a:pt x="0" y="2653"/>
                  </a:lnTo>
                  <a:moveTo>
                    <a:pt x="1176" y="2062"/>
                  </a:moveTo>
                  <a:lnTo>
                    <a:pt x="3230" y="690"/>
                  </a:lnTo>
                  <a:moveTo>
                    <a:pt x="3230" y="3434"/>
                  </a:moveTo>
                  <a:lnTo>
                    <a:pt x="1181" y="206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652091" y="1211263"/>
            <a:ext cx="2331720" cy="5450793"/>
            <a:chOff x="2652091" y="1211263"/>
            <a:chExt cx="2331720" cy="5450793"/>
          </a:xfrm>
        </p:grpSpPr>
        <p:sp>
          <p:nvSpPr>
            <p:cNvPr id="6" name="Rectangle 5"/>
            <p:cNvSpPr/>
            <p:nvPr/>
          </p:nvSpPr>
          <p:spPr bwMode="auto">
            <a:xfrm>
              <a:off x="2652091" y="1211263"/>
              <a:ext cx="2331720" cy="233172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52091" y="3542982"/>
              <a:ext cx="2331720" cy="3119074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46304" rIns="182880" bIns="146304" rtlCol="0" anchor="t"/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dirty="0" smtClean="0">
                  <a:gradFill>
                    <a:gsLst>
                      <a:gs pos="76623">
                        <a:schemeClr val="accent1"/>
                      </a:gs>
                      <a:gs pos="61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Activation Function</a:t>
              </a:r>
              <a:endParaRPr lang="en-US" dirty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Enables non-linear models</a:t>
              </a: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Examples include sigmoid, hyperbolic tangent, </a:t>
              </a:r>
              <a:r>
                <a:rPr lang="en-US" dirty="0" err="1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ReLU</a:t>
              </a: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, </a:t>
              </a:r>
              <a:r>
                <a:rPr lang="en-US" dirty="0" err="1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softmax</a:t>
              </a: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, </a:t>
              </a:r>
              <a:r>
                <a:rPr lang="mr-IN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…</a:t>
              </a:r>
              <a:endParaRPr lang="en-US" dirty="0">
                <a:gradFill>
                  <a:gsLst>
                    <a:gs pos="14159">
                      <a:srgbClr val="505050"/>
                    </a:gs>
                    <a:gs pos="38000">
                      <a:srgbClr val="505050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LineChart_E9E6" title="Icon of a line chart with points of varying heights">
              <a:extLst>
                <a:ext uri="{FF2B5EF4-FFF2-40B4-BE49-F238E27FC236}">
                  <a16:creationId xmlns:a16="http://schemas.microsoft.com/office/drawing/2014/main" xmlns="" id="{6FED27B5-EF4C-4F5D-B490-09DC670E17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447611" y="2011047"/>
              <a:ext cx="740679" cy="740853"/>
            </a:xfrm>
            <a:custGeom>
              <a:avLst/>
              <a:gdLst>
                <a:gd name="T0" fmla="*/ 4249 w 4249"/>
                <a:gd name="T1" fmla="*/ 4250 h 4250"/>
                <a:gd name="T2" fmla="*/ 0 w 4249"/>
                <a:gd name="T3" fmla="*/ 4250 h 4250"/>
                <a:gd name="T4" fmla="*/ 0 w 4249"/>
                <a:gd name="T5" fmla="*/ 0 h 4250"/>
                <a:gd name="T6" fmla="*/ 4249 w 4249"/>
                <a:gd name="T7" fmla="*/ 1428 h 4250"/>
                <a:gd name="T8" fmla="*/ 3621 w 4249"/>
                <a:gd name="T9" fmla="*/ 800 h 4250"/>
                <a:gd name="T10" fmla="*/ 1893 w 4249"/>
                <a:gd name="T11" fmla="*/ 2527 h 4250"/>
                <a:gd name="T12" fmla="*/ 1265 w 4249"/>
                <a:gd name="T13" fmla="*/ 1899 h 4250"/>
                <a:gd name="T14" fmla="*/ 3 w 4249"/>
                <a:gd name="T15" fmla="*/ 3161 h 4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49" h="4250">
                  <a:moveTo>
                    <a:pt x="4249" y="4250"/>
                  </a:moveTo>
                  <a:lnTo>
                    <a:pt x="0" y="4250"/>
                  </a:lnTo>
                  <a:lnTo>
                    <a:pt x="0" y="0"/>
                  </a:lnTo>
                  <a:moveTo>
                    <a:pt x="4249" y="1428"/>
                  </a:moveTo>
                  <a:lnTo>
                    <a:pt x="3621" y="800"/>
                  </a:lnTo>
                  <a:lnTo>
                    <a:pt x="1893" y="2527"/>
                  </a:lnTo>
                  <a:lnTo>
                    <a:pt x="1265" y="1899"/>
                  </a:lnTo>
                  <a:lnTo>
                    <a:pt x="3" y="3161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06997" y="1211263"/>
            <a:ext cx="2331720" cy="5450793"/>
            <a:chOff x="7406997" y="1211263"/>
            <a:chExt cx="2331720" cy="5450793"/>
          </a:xfrm>
        </p:grpSpPr>
        <p:sp>
          <p:nvSpPr>
            <p:cNvPr id="8" name="Rectangle 7"/>
            <p:cNvSpPr/>
            <p:nvPr/>
          </p:nvSpPr>
          <p:spPr bwMode="auto">
            <a:xfrm>
              <a:off x="7406997" y="1211263"/>
              <a:ext cx="2331720" cy="233172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06997" y="3542982"/>
              <a:ext cx="2331720" cy="3119074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46304" rIns="182880" bIns="146304" rtlCol="0" anchor="t"/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dirty="0" smtClean="0">
                  <a:gradFill>
                    <a:gsLst>
                      <a:gs pos="76623">
                        <a:schemeClr val="accent1"/>
                      </a:gs>
                      <a:gs pos="61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Trainer</a:t>
              </a:r>
              <a:endParaRPr lang="en-US" dirty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Mechanism for finding optimal weights; typically based on backpropagation</a:t>
              </a: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Examples include stochastic gradient descent, Adam</a:t>
              </a:r>
              <a:endParaRPr lang="en-US" dirty="0">
                <a:gradFill>
                  <a:gsLst>
                    <a:gs pos="14159">
                      <a:srgbClr val="505050"/>
                    </a:gs>
                    <a:gs pos="38000">
                      <a:srgbClr val="505050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" name="magnify" title="Icon of a magnifying glass">
              <a:extLst>
                <a:ext uri="{FF2B5EF4-FFF2-40B4-BE49-F238E27FC236}">
                  <a16:creationId xmlns:a16="http://schemas.microsoft.com/office/drawing/2014/main" xmlns="" id="{E1B6A195-1453-4482-A11C-4E957845E3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8195213" y="2006696"/>
              <a:ext cx="755287" cy="740853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29544" y="1211263"/>
            <a:ext cx="2331720" cy="5450793"/>
            <a:chOff x="5029544" y="1211263"/>
            <a:chExt cx="2331720" cy="5450793"/>
          </a:xfrm>
        </p:grpSpPr>
        <p:sp>
          <p:nvSpPr>
            <p:cNvPr id="7" name="Rectangle 6"/>
            <p:cNvSpPr/>
            <p:nvPr/>
          </p:nvSpPr>
          <p:spPr bwMode="auto">
            <a:xfrm>
              <a:off x="5029544" y="1211263"/>
              <a:ext cx="2331720" cy="233172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29544" y="3542982"/>
              <a:ext cx="2331720" cy="3119074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46304" rIns="182880" bIns="146304" rtlCol="0" anchor="t"/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dirty="0" smtClean="0">
                  <a:gradFill>
                    <a:gsLst>
                      <a:gs pos="76623">
                        <a:schemeClr val="accent1"/>
                      </a:gs>
                      <a:gs pos="61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Loss Function</a:t>
              </a:r>
              <a:endParaRPr lang="en-US" dirty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Measure the performance during training</a:t>
              </a: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Examples include cross entropy</a:t>
              </a:r>
              <a:endParaRPr lang="en-US" dirty="0">
                <a:gradFill>
                  <a:gsLst>
                    <a:gs pos="14159">
                      <a:srgbClr val="505050"/>
                    </a:gs>
                    <a:gs pos="38000">
                      <a:srgbClr val="505050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Ribbon_E9D1" title="Icon of a ribbon award">
              <a:extLst>
                <a:ext uri="{FF2B5EF4-FFF2-40B4-BE49-F238E27FC236}">
                  <a16:creationId xmlns:a16="http://schemas.microsoft.com/office/drawing/2014/main" xmlns="" id="{7F347D1E-0D2F-4B7A-B79D-DAA1C12BF69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32595" y="1952125"/>
              <a:ext cx="510197" cy="825057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784450" y="1211263"/>
            <a:ext cx="2377388" cy="5450793"/>
            <a:chOff x="9784450" y="1211263"/>
            <a:chExt cx="2377388" cy="5450793"/>
          </a:xfrm>
        </p:grpSpPr>
        <p:sp>
          <p:nvSpPr>
            <p:cNvPr id="9" name="Rectangle 8"/>
            <p:cNvSpPr/>
            <p:nvPr/>
          </p:nvSpPr>
          <p:spPr bwMode="auto">
            <a:xfrm>
              <a:off x="9784450" y="1211263"/>
              <a:ext cx="2377388" cy="233172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84450" y="3542982"/>
              <a:ext cx="2377388" cy="3119074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46304" rIns="182880" bIns="146304" rtlCol="0" anchor="t"/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dirty="0" smtClean="0">
                  <a:gradFill>
                    <a:gsLst>
                      <a:gs pos="76623">
                        <a:schemeClr val="accent1"/>
                      </a:gs>
                      <a:gs pos="61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Overfitting</a:t>
              </a:r>
              <a:endParaRPr lang="en-US" dirty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Stop model from over-optimizing on training data set</a:t>
              </a: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Examples include Dropout</a:t>
              </a:r>
              <a:endParaRPr lang="en-US" dirty="0">
                <a:gradFill>
                  <a:gsLst>
                    <a:gs pos="14159">
                      <a:srgbClr val="505050"/>
                    </a:gs>
                    <a:gs pos="38000">
                      <a:srgbClr val="505050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list_4" title="Icon of a checklist">
              <a:extLst>
                <a:ext uri="{FF2B5EF4-FFF2-40B4-BE49-F238E27FC236}">
                  <a16:creationId xmlns:a16="http://schemas.microsoft.com/office/drawing/2014/main" xmlns="" id="{C034DDA1-D63F-46D3-A547-58F17AE52E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96545" y="1985438"/>
              <a:ext cx="933283" cy="630797"/>
            </a:xfrm>
            <a:custGeom>
              <a:avLst/>
              <a:gdLst>
                <a:gd name="T0" fmla="*/ 90 w 253"/>
                <a:gd name="T1" fmla="*/ 24 h 171"/>
                <a:gd name="T2" fmla="*/ 253 w 253"/>
                <a:gd name="T3" fmla="*/ 24 h 171"/>
                <a:gd name="T4" fmla="*/ 90 w 253"/>
                <a:gd name="T5" fmla="*/ 73 h 171"/>
                <a:gd name="T6" fmla="*/ 253 w 253"/>
                <a:gd name="T7" fmla="*/ 73 h 171"/>
                <a:gd name="T8" fmla="*/ 90 w 253"/>
                <a:gd name="T9" fmla="*/ 121 h 171"/>
                <a:gd name="T10" fmla="*/ 253 w 253"/>
                <a:gd name="T11" fmla="*/ 121 h 171"/>
                <a:gd name="T12" fmla="*/ 90 w 253"/>
                <a:gd name="T13" fmla="*/ 171 h 171"/>
                <a:gd name="T14" fmla="*/ 253 w 253"/>
                <a:gd name="T15" fmla="*/ 171 h 171"/>
                <a:gd name="T16" fmla="*/ 0 w 253"/>
                <a:gd name="T17" fmla="*/ 23 h 171"/>
                <a:gd name="T18" fmla="*/ 17 w 253"/>
                <a:gd name="T19" fmla="*/ 40 h 171"/>
                <a:gd name="T20" fmla="*/ 58 w 253"/>
                <a:gd name="T21" fmla="*/ 0 h 171"/>
                <a:gd name="T22" fmla="*/ 0 w 253"/>
                <a:gd name="T23" fmla="*/ 121 h 171"/>
                <a:gd name="T24" fmla="*/ 17 w 253"/>
                <a:gd name="T25" fmla="*/ 138 h 171"/>
                <a:gd name="T26" fmla="*/ 58 w 253"/>
                <a:gd name="T27" fmla="*/ 9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3" h="171">
                  <a:moveTo>
                    <a:pt x="90" y="24"/>
                  </a:moveTo>
                  <a:lnTo>
                    <a:pt x="253" y="24"/>
                  </a:lnTo>
                  <a:moveTo>
                    <a:pt x="90" y="73"/>
                  </a:moveTo>
                  <a:lnTo>
                    <a:pt x="253" y="73"/>
                  </a:lnTo>
                  <a:moveTo>
                    <a:pt x="90" y="121"/>
                  </a:moveTo>
                  <a:lnTo>
                    <a:pt x="253" y="121"/>
                  </a:lnTo>
                  <a:moveTo>
                    <a:pt x="90" y="171"/>
                  </a:moveTo>
                  <a:lnTo>
                    <a:pt x="253" y="171"/>
                  </a:lnTo>
                  <a:moveTo>
                    <a:pt x="0" y="23"/>
                  </a:moveTo>
                  <a:lnTo>
                    <a:pt x="17" y="40"/>
                  </a:lnTo>
                  <a:lnTo>
                    <a:pt x="58" y="0"/>
                  </a:lnTo>
                  <a:moveTo>
                    <a:pt x="0" y="121"/>
                  </a:moveTo>
                  <a:lnTo>
                    <a:pt x="17" y="138"/>
                  </a:lnTo>
                  <a:lnTo>
                    <a:pt x="58" y="98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27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Network?</a:t>
            </a:r>
            <a:endParaRPr lang="en-US" dirty="0"/>
          </a:p>
        </p:txBody>
      </p:sp>
      <p:sp>
        <p:nvSpPr>
          <p:cNvPr id="17" name="Curved Right Arrow 16"/>
          <p:cNvSpPr/>
          <p:nvPr/>
        </p:nvSpPr>
        <p:spPr bwMode="auto">
          <a:xfrm rot="10800000">
            <a:off x="9242573" y="1481038"/>
            <a:ext cx="1368152" cy="3224786"/>
          </a:xfrm>
          <a:prstGeom prst="curvedRightArrow">
            <a:avLst>
              <a:gd name="adj1" fmla="val 19094"/>
              <a:gd name="adj2" fmla="val 41213"/>
              <a:gd name="adj3" fmla="val 25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385589" y="1204784"/>
            <a:ext cx="432048" cy="5486400"/>
          </a:xfrm>
          <a:prstGeom prst="downArrow">
            <a:avLst>
              <a:gd name="adj1" fmla="val 43865"/>
              <a:gd name="adj2" fmla="val 69426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55773" y="3947984"/>
            <a:ext cx="11887200" cy="1325880"/>
            <a:chOff x="955773" y="3947984"/>
            <a:chExt cx="11887200" cy="1325880"/>
          </a:xfrm>
        </p:grpSpPr>
        <p:sp>
          <p:nvSpPr>
            <p:cNvPr id="8" name="Rectangle 7"/>
            <p:cNvSpPr/>
            <p:nvPr/>
          </p:nvSpPr>
          <p:spPr bwMode="auto">
            <a:xfrm>
              <a:off x="955773" y="3947984"/>
              <a:ext cx="1408431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" name="Text Placeholder 4"/>
            <p:cNvSpPr txBox="1">
              <a:spLocks/>
            </p:cNvSpPr>
            <p:nvPr/>
          </p:nvSpPr>
          <p:spPr>
            <a:xfrm>
              <a:off x="2362542" y="3947984"/>
              <a:ext cx="10480431" cy="1325880"/>
            </a:xfrm>
            <a:prstGeom prst="rect">
              <a:avLst/>
            </a:prstGeom>
          </p:spPr>
          <p:txBody>
            <a:bodyPr wrap="none" lIns="182880" tIns="146304" rIns="182880" bIns="146304" anchor="t"/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Semibold" pitchFamily="34" charset="0"/>
                  <a:ea typeface="+mn-ea"/>
                  <a:cs typeface="+mn-cs"/>
                </a:defRPr>
              </a:lvl1pPr>
              <a:lvl2pPr marL="460375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2pPr>
              <a:lvl3pPr marL="1204913" indent="-34925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3pPr>
              <a:lvl4pPr marL="1538288" indent="-27940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4pPr>
              <a:lvl5pPr marL="1887538" indent="-2825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spc="-7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Test</a:t>
              </a:r>
              <a:endParaRPr lang="en-US" sz="3200" spc="-7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Use your </a:t>
              </a:r>
              <a:r>
                <a:rPr lang="en-US" sz="2000" i="1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test 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dataset to validate the model</a:t>
              </a:r>
              <a:b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This dataset hasn’t been seen by the model yet</a:t>
              </a:r>
              <a:endParaRPr lang="en-US" sz="200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" name="Clipboard" title="Icon of a clipboard">
              <a:extLst>
                <a:ext uri="{FF2B5EF4-FFF2-40B4-BE49-F238E27FC236}">
                  <a16:creationId xmlns="" xmlns:a16="http://schemas.microsoft.com/office/drawing/2014/main" id="{521E5788-8266-4CC3-ABAC-5E235721C99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2219" y="4283585"/>
              <a:ext cx="475538" cy="654678"/>
            </a:xfrm>
            <a:custGeom>
              <a:avLst/>
              <a:gdLst>
                <a:gd name="T0" fmla="*/ 247 w 247"/>
                <a:gd name="T1" fmla="*/ 33 h 340"/>
                <a:gd name="T2" fmla="*/ 247 w 247"/>
                <a:gd name="T3" fmla="*/ 340 h 340"/>
                <a:gd name="T4" fmla="*/ 0 w 247"/>
                <a:gd name="T5" fmla="*/ 340 h 340"/>
                <a:gd name="T6" fmla="*/ 0 w 247"/>
                <a:gd name="T7" fmla="*/ 33 h 340"/>
                <a:gd name="T8" fmla="*/ 65 w 247"/>
                <a:gd name="T9" fmla="*/ 33 h 340"/>
                <a:gd name="T10" fmla="*/ 91 w 247"/>
                <a:gd name="T11" fmla="*/ 33 h 340"/>
                <a:gd name="T12" fmla="*/ 124 w 247"/>
                <a:gd name="T13" fmla="*/ 0 h 340"/>
                <a:gd name="T14" fmla="*/ 158 w 247"/>
                <a:gd name="T15" fmla="*/ 33 h 340"/>
                <a:gd name="T16" fmla="*/ 247 w 247"/>
                <a:gd name="T17" fmla="*/ 33 h 340"/>
                <a:gd name="T18" fmla="*/ 68 w 247"/>
                <a:gd name="T19" fmla="*/ 33 h 340"/>
                <a:gd name="T20" fmla="*/ 68 w 247"/>
                <a:gd name="T21" fmla="*/ 78 h 340"/>
                <a:gd name="T22" fmla="*/ 180 w 247"/>
                <a:gd name="T23" fmla="*/ 78 h 340"/>
                <a:gd name="T24" fmla="*/ 180 w 247"/>
                <a:gd name="T25" fmla="*/ 3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340">
                  <a:moveTo>
                    <a:pt x="247" y="33"/>
                  </a:moveTo>
                  <a:cubicBezTo>
                    <a:pt x="247" y="340"/>
                    <a:pt x="247" y="340"/>
                    <a:pt x="247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15"/>
                    <a:pt x="106" y="0"/>
                    <a:pt x="124" y="0"/>
                  </a:cubicBezTo>
                  <a:cubicBezTo>
                    <a:pt x="143" y="0"/>
                    <a:pt x="158" y="15"/>
                    <a:pt x="158" y="33"/>
                  </a:cubicBezTo>
                  <a:lnTo>
                    <a:pt x="247" y="33"/>
                  </a:lnTo>
                  <a:close/>
                  <a:moveTo>
                    <a:pt x="68" y="33"/>
                  </a:moveTo>
                  <a:cubicBezTo>
                    <a:pt x="68" y="78"/>
                    <a:pt x="68" y="78"/>
                    <a:pt x="68" y="78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80" y="33"/>
                    <a:pt x="180" y="33"/>
                    <a:pt x="180" y="33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5773" y="5319584"/>
            <a:ext cx="11887200" cy="1371600"/>
            <a:chOff x="955773" y="5319584"/>
            <a:chExt cx="11887200" cy="13716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955773" y="5319584"/>
              <a:ext cx="1408431" cy="1371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" name="Text Placeholder 4"/>
            <p:cNvSpPr txBox="1">
              <a:spLocks/>
            </p:cNvSpPr>
            <p:nvPr/>
          </p:nvSpPr>
          <p:spPr>
            <a:xfrm>
              <a:off x="2362542" y="5319584"/>
              <a:ext cx="10480431" cy="1371600"/>
            </a:xfrm>
            <a:prstGeom prst="rect">
              <a:avLst/>
            </a:prstGeom>
          </p:spPr>
          <p:txBody>
            <a:bodyPr wrap="none" lIns="182880" tIns="146304" rIns="182880" bIns="146304" anchor="t"/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Semibold" pitchFamily="34" charset="0"/>
                  <a:ea typeface="+mn-ea"/>
                  <a:cs typeface="+mn-cs"/>
                </a:defRPr>
              </a:lvl1pPr>
              <a:lvl2pPr marL="460375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2pPr>
              <a:lvl3pPr marL="1204913" indent="-34925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3pPr>
              <a:lvl4pPr marL="1538288" indent="-27940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4pPr>
              <a:lvl5pPr marL="1887538" indent="-2825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spc="-7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Predict</a:t>
              </a:r>
              <a:endParaRPr lang="en-US" sz="3200" spc="-7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If the model is good enough, use it in production </a:t>
              </a:r>
              <a:b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to make predictions on unseen data</a:t>
              </a:r>
              <a:endParaRPr lang="en-US" sz="200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" name="Compare_F057" title="Icon of a counterweight scale">
              <a:extLst>
                <a:ext uri="{FF2B5EF4-FFF2-40B4-BE49-F238E27FC236}">
                  <a16:creationId xmlns="" xmlns:a16="http://schemas.microsoft.com/office/drawing/2014/main" id="{05CCBCB6-6B0B-4009-B45A-9C527B5799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5379" y="5729510"/>
              <a:ext cx="472378" cy="487797"/>
            </a:xfrm>
            <a:custGeom>
              <a:avLst/>
              <a:gdLst>
                <a:gd name="T0" fmla="*/ 0 w 3750"/>
                <a:gd name="T1" fmla="*/ 371 h 3871"/>
                <a:gd name="T2" fmla="*/ 3750 w 3750"/>
                <a:gd name="T3" fmla="*/ 371 h 3871"/>
                <a:gd name="T4" fmla="*/ 1874 w 3750"/>
                <a:gd name="T5" fmla="*/ 0 h 3871"/>
                <a:gd name="T6" fmla="*/ 1874 w 3750"/>
                <a:gd name="T7" fmla="*/ 3352 h 3871"/>
                <a:gd name="T8" fmla="*/ 0 w 3750"/>
                <a:gd name="T9" fmla="*/ 1871 h 3871"/>
                <a:gd name="T10" fmla="*/ 1500 w 3750"/>
                <a:gd name="T11" fmla="*/ 1871 h 3871"/>
                <a:gd name="T12" fmla="*/ 2250 w 3750"/>
                <a:gd name="T13" fmla="*/ 1871 h 3871"/>
                <a:gd name="T14" fmla="*/ 3750 w 3750"/>
                <a:gd name="T15" fmla="*/ 1871 h 3871"/>
                <a:gd name="T16" fmla="*/ 250 w 3750"/>
                <a:gd name="T17" fmla="*/ 3871 h 3871"/>
                <a:gd name="T18" fmla="*/ 3500 w 3750"/>
                <a:gd name="T19" fmla="*/ 3871 h 3871"/>
                <a:gd name="T20" fmla="*/ 3116 w 3750"/>
                <a:gd name="T21" fmla="*/ 3869 h 3871"/>
                <a:gd name="T22" fmla="*/ 634 w 3750"/>
                <a:gd name="T23" fmla="*/ 3869 h 3871"/>
                <a:gd name="T24" fmla="*/ 138 w 3750"/>
                <a:gd name="T25" fmla="*/ 1871 h 3871"/>
                <a:gd name="T26" fmla="*/ 750 w 3750"/>
                <a:gd name="T27" fmla="*/ 2371 h 3871"/>
                <a:gd name="T28" fmla="*/ 1362 w 3750"/>
                <a:gd name="T29" fmla="*/ 1872 h 3871"/>
                <a:gd name="T30" fmla="*/ 2388 w 3750"/>
                <a:gd name="T31" fmla="*/ 1871 h 3871"/>
                <a:gd name="T32" fmla="*/ 3000 w 3750"/>
                <a:gd name="T33" fmla="*/ 2371 h 3871"/>
                <a:gd name="T34" fmla="*/ 3612 w 3750"/>
                <a:gd name="T35" fmla="*/ 1872 h 3871"/>
                <a:gd name="T36" fmla="*/ 764 w 3750"/>
                <a:gd name="T37" fmla="*/ 371 h 3871"/>
                <a:gd name="T38" fmla="*/ 736 w 3750"/>
                <a:gd name="T39" fmla="*/ 371 h 3871"/>
                <a:gd name="T40" fmla="*/ 313 w 3750"/>
                <a:gd name="T41" fmla="*/ 1871 h 3871"/>
                <a:gd name="T42" fmla="*/ 1188 w 3750"/>
                <a:gd name="T43" fmla="*/ 1871 h 3871"/>
                <a:gd name="T44" fmla="*/ 764 w 3750"/>
                <a:gd name="T45" fmla="*/ 371 h 3871"/>
                <a:gd name="T46" fmla="*/ 3014 w 3750"/>
                <a:gd name="T47" fmla="*/ 371 h 3871"/>
                <a:gd name="T48" fmla="*/ 2986 w 3750"/>
                <a:gd name="T49" fmla="*/ 371 h 3871"/>
                <a:gd name="T50" fmla="*/ 2563 w 3750"/>
                <a:gd name="T51" fmla="*/ 1871 h 3871"/>
                <a:gd name="T52" fmla="*/ 3438 w 3750"/>
                <a:gd name="T53" fmla="*/ 1871 h 3871"/>
                <a:gd name="T54" fmla="*/ 3014 w 3750"/>
                <a:gd name="T55" fmla="*/ 371 h 3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50" h="3871">
                  <a:moveTo>
                    <a:pt x="0" y="371"/>
                  </a:moveTo>
                  <a:cubicBezTo>
                    <a:pt x="3750" y="371"/>
                    <a:pt x="3750" y="371"/>
                    <a:pt x="3750" y="371"/>
                  </a:cubicBezTo>
                  <a:moveTo>
                    <a:pt x="1874" y="0"/>
                  </a:moveTo>
                  <a:cubicBezTo>
                    <a:pt x="1874" y="3352"/>
                    <a:pt x="1874" y="3352"/>
                    <a:pt x="1874" y="3352"/>
                  </a:cubicBezTo>
                  <a:moveTo>
                    <a:pt x="0" y="1871"/>
                  </a:moveTo>
                  <a:cubicBezTo>
                    <a:pt x="1500" y="1871"/>
                    <a:pt x="1500" y="1871"/>
                    <a:pt x="1500" y="1871"/>
                  </a:cubicBezTo>
                  <a:moveTo>
                    <a:pt x="2250" y="1871"/>
                  </a:moveTo>
                  <a:cubicBezTo>
                    <a:pt x="3750" y="1871"/>
                    <a:pt x="3750" y="1871"/>
                    <a:pt x="3750" y="1871"/>
                  </a:cubicBezTo>
                  <a:moveTo>
                    <a:pt x="250" y="3871"/>
                  </a:moveTo>
                  <a:cubicBezTo>
                    <a:pt x="3500" y="3871"/>
                    <a:pt x="3500" y="3871"/>
                    <a:pt x="3500" y="3871"/>
                  </a:cubicBezTo>
                  <a:moveTo>
                    <a:pt x="3116" y="3869"/>
                  </a:moveTo>
                  <a:cubicBezTo>
                    <a:pt x="2430" y="3184"/>
                    <a:pt x="1320" y="3184"/>
                    <a:pt x="634" y="3869"/>
                  </a:cubicBezTo>
                  <a:moveTo>
                    <a:pt x="138" y="1871"/>
                  </a:moveTo>
                  <a:cubicBezTo>
                    <a:pt x="195" y="2156"/>
                    <a:pt x="448" y="2371"/>
                    <a:pt x="750" y="2371"/>
                  </a:cubicBezTo>
                  <a:cubicBezTo>
                    <a:pt x="1052" y="2371"/>
                    <a:pt x="1304" y="2157"/>
                    <a:pt x="1362" y="1872"/>
                  </a:cubicBezTo>
                  <a:moveTo>
                    <a:pt x="2388" y="1871"/>
                  </a:moveTo>
                  <a:cubicBezTo>
                    <a:pt x="2446" y="2156"/>
                    <a:pt x="2698" y="2371"/>
                    <a:pt x="3000" y="2371"/>
                  </a:cubicBezTo>
                  <a:cubicBezTo>
                    <a:pt x="3302" y="2371"/>
                    <a:pt x="3554" y="2157"/>
                    <a:pt x="3612" y="1872"/>
                  </a:cubicBezTo>
                  <a:moveTo>
                    <a:pt x="764" y="371"/>
                  </a:moveTo>
                  <a:cubicBezTo>
                    <a:pt x="736" y="371"/>
                    <a:pt x="736" y="371"/>
                    <a:pt x="736" y="371"/>
                  </a:cubicBezTo>
                  <a:cubicBezTo>
                    <a:pt x="313" y="1871"/>
                    <a:pt x="313" y="1871"/>
                    <a:pt x="313" y="1871"/>
                  </a:cubicBezTo>
                  <a:cubicBezTo>
                    <a:pt x="1188" y="1871"/>
                    <a:pt x="1188" y="1871"/>
                    <a:pt x="1188" y="1871"/>
                  </a:cubicBezTo>
                  <a:cubicBezTo>
                    <a:pt x="1188" y="1871"/>
                    <a:pt x="791" y="461"/>
                    <a:pt x="764" y="371"/>
                  </a:cubicBezTo>
                  <a:close/>
                  <a:moveTo>
                    <a:pt x="3014" y="371"/>
                  </a:moveTo>
                  <a:cubicBezTo>
                    <a:pt x="2986" y="371"/>
                    <a:pt x="2986" y="371"/>
                    <a:pt x="2986" y="371"/>
                  </a:cubicBezTo>
                  <a:cubicBezTo>
                    <a:pt x="2563" y="1871"/>
                    <a:pt x="2563" y="1871"/>
                    <a:pt x="2563" y="1871"/>
                  </a:cubicBezTo>
                  <a:cubicBezTo>
                    <a:pt x="3438" y="1871"/>
                    <a:pt x="3438" y="1871"/>
                    <a:pt x="3438" y="1871"/>
                  </a:cubicBezTo>
                  <a:cubicBezTo>
                    <a:pt x="3438" y="1871"/>
                    <a:pt x="3041" y="461"/>
                    <a:pt x="3014" y="371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55773" y="1204784"/>
            <a:ext cx="11887200" cy="1325880"/>
            <a:chOff x="955773" y="1204784"/>
            <a:chExt cx="11887200" cy="1325880"/>
          </a:xfrm>
        </p:grpSpPr>
        <p:sp>
          <p:nvSpPr>
            <p:cNvPr id="4" name="Rectangle 3"/>
            <p:cNvSpPr/>
            <p:nvPr/>
          </p:nvSpPr>
          <p:spPr bwMode="auto">
            <a:xfrm>
              <a:off x="955773" y="1204784"/>
              <a:ext cx="1408431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" name="Text Placeholder 4"/>
            <p:cNvSpPr txBox="1">
              <a:spLocks/>
            </p:cNvSpPr>
            <p:nvPr/>
          </p:nvSpPr>
          <p:spPr>
            <a:xfrm>
              <a:off x="2362542" y="1204784"/>
              <a:ext cx="10480431" cy="1325880"/>
            </a:xfrm>
            <a:prstGeom prst="rect">
              <a:avLst/>
            </a:prstGeom>
          </p:spPr>
          <p:txBody>
            <a:bodyPr wrap="none" lIns="182880" tIns="146304" rIns="182880" bIns="146304" anchor="t"/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Semibold" pitchFamily="34" charset="0"/>
                  <a:ea typeface="+mn-ea"/>
                  <a:cs typeface="+mn-cs"/>
                </a:defRPr>
              </a:lvl1pPr>
              <a:lvl2pPr marL="460375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2pPr>
              <a:lvl3pPr marL="1204913" indent="-34925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3pPr>
              <a:lvl4pPr marL="1538288" indent="-27940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4pPr>
              <a:lvl5pPr marL="1887538" indent="-2825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spc="-7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Build</a:t>
              </a:r>
              <a:endParaRPr lang="en-US" sz="3200" spc="-7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Configure your model: units, layers, functions, trainers</a:t>
              </a:r>
              <a:b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Each usually has its own parameters</a:t>
              </a:r>
              <a:endParaRPr lang="en-US" sz="200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" name="Forklift" title="Icon of a forklift carrying boxes">
              <a:extLst>
                <a:ext uri="{FF2B5EF4-FFF2-40B4-BE49-F238E27FC236}">
                  <a16:creationId xmlns="" xmlns:a16="http://schemas.microsoft.com/office/drawing/2014/main" id="{405983FD-4C79-4BD1-8A6D-651EAB8D424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1100" y="1647106"/>
              <a:ext cx="476657" cy="441236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55773" y="2576384"/>
            <a:ext cx="11887200" cy="1325880"/>
            <a:chOff x="955773" y="2576384"/>
            <a:chExt cx="11887200" cy="1325880"/>
          </a:xfrm>
        </p:grpSpPr>
        <p:sp>
          <p:nvSpPr>
            <p:cNvPr id="6" name="Rectangle 5"/>
            <p:cNvSpPr/>
            <p:nvPr/>
          </p:nvSpPr>
          <p:spPr bwMode="auto">
            <a:xfrm>
              <a:off x="955773" y="2576384"/>
              <a:ext cx="1408431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" name="Text Placeholder 4"/>
            <p:cNvSpPr txBox="1">
              <a:spLocks/>
            </p:cNvSpPr>
            <p:nvPr/>
          </p:nvSpPr>
          <p:spPr>
            <a:xfrm>
              <a:off x="2362542" y="2576384"/>
              <a:ext cx="10480431" cy="1325880"/>
            </a:xfrm>
            <a:prstGeom prst="rect">
              <a:avLst/>
            </a:prstGeom>
          </p:spPr>
          <p:txBody>
            <a:bodyPr wrap="none" lIns="182880" tIns="146304" rIns="182880" bIns="146304" anchor="t"/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Semibold" pitchFamily="34" charset="0"/>
                  <a:ea typeface="+mn-ea"/>
                  <a:cs typeface="+mn-cs"/>
                </a:defRPr>
              </a:lvl1pPr>
              <a:lvl2pPr marL="460375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2pPr>
              <a:lvl3pPr marL="1204913" indent="-34925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3pPr>
              <a:lvl4pPr marL="1538288" indent="-27940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4pPr>
              <a:lvl5pPr marL="1887538" indent="-2825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spc="-7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Train</a:t>
              </a:r>
              <a:endParaRPr lang="en-US" sz="3200" spc="-7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Use your </a:t>
              </a:r>
              <a:r>
                <a:rPr lang="en-US" sz="2000" i="1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training 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dataset to build the model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Often &gt;70% of available dataset</a:t>
              </a:r>
              <a:endParaRPr lang="en-US" sz="200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" name="magnify" title="Icon of a magnifying glass">
              <a:extLst>
                <a:ext uri="{FF2B5EF4-FFF2-40B4-BE49-F238E27FC236}">
                  <a16:creationId xmlns:a16="http://schemas.microsoft.com/office/drawing/2014/main" xmlns="" id="{E1B6A195-1453-4482-A11C-4E957845E3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421099" y="2993629"/>
              <a:ext cx="476657" cy="467548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51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Network?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1358"/>
          </a:xfrm>
        </p:spPr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pPr lvl="1"/>
            <a:r>
              <a:rPr lang="en-US" dirty="0" smtClean="0"/>
              <a:t>For image processing</a:t>
            </a:r>
          </a:p>
          <a:p>
            <a:pPr lvl="1"/>
            <a:r>
              <a:rPr lang="en-US" dirty="0" smtClean="0"/>
              <a:t>Pixel-by-pixel doesn’t scale</a:t>
            </a:r>
          </a:p>
          <a:p>
            <a:pPr lvl="1"/>
            <a:r>
              <a:rPr lang="en-US" dirty="0" smtClean="0"/>
              <a:t>Use filters of different sizes to detect edges, colors, vertices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1818959"/>
          </a:xfrm>
        </p:spPr>
        <p:txBody>
          <a:bodyPr/>
          <a:lstStyle/>
          <a:p>
            <a:r>
              <a:rPr lang="en-US" dirty="0" smtClean="0"/>
              <a:t>Recurrent Neural Networks</a:t>
            </a:r>
          </a:p>
          <a:p>
            <a:pPr lvl="1"/>
            <a:r>
              <a:rPr lang="en-US" dirty="0" smtClean="0"/>
              <a:t>For language processing</a:t>
            </a:r>
          </a:p>
          <a:p>
            <a:pPr lvl="1"/>
            <a:r>
              <a:rPr lang="en-US" dirty="0" smtClean="0"/>
              <a:t>I.e. sequences, time-series data</a:t>
            </a:r>
          </a:p>
          <a:p>
            <a:pPr lvl="1"/>
            <a:r>
              <a:rPr lang="en-US" dirty="0" smtClean="0"/>
              <a:t>Key distinction: loops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01" y="3569270"/>
            <a:ext cx="4680520" cy="263279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639" y="3569270"/>
            <a:ext cx="5596208" cy="2277661"/>
            <a:chOff x="584095" y="1412260"/>
            <a:chExt cx="8025766" cy="2841688"/>
          </a:xfrm>
        </p:grpSpPr>
        <p:grpSp>
          <p:nvGrpSpPr>
            <p:cNvPr id="6" name="Group 5"/>
            <p:cNvGrpSpPr/>
            <p:nvPr/>
          </p:nvGrpSpPr>
          <p:grpSpPr>
            <a:xfrm>
              <a:off x="584095" y="1412260"/>
              <a:ext cx="8025766" cy="2841688"/>
              <a:chOff x="584095" y="1412260"/>
              <a:chExt cx="8025766" cy="284168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095" y="1558034"/>
                <a:ext cx="8025766" cy="269591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 bwMode="auto">
              <a:xfrm>
                <a:off x="584095" y="1412260"/>
                <a:ext cx="8025766" cy="291548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rgbClr val="00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 bwMode="auto">
            <a:xfrm>
              <a:off x="584095" y="1773203"/>
              <a:ext cx="337930" cy="29154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rgbClr val="00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6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Toolkit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5109091"/>
          </a:xfrm>
        </p:spPr>
        <p:txBody>
          <a:bodyPr/>
          <a:lstStyle/>
          <a:p>
            <a:r>
              <a:rPr lang="en-US" dirty="0" smtClean="0"/>
              <a:t>Microsoft’s open source deep learning toolkit</a:t>
            </a:r>
          </a:p>
          <a:p>
            <a:r>
              <a:rPr lang="en-US" dirty="0" smtClean="0"/>
              <a:t>AKA; roots in Speech research</a:t>
            </a:r>
          </a:p>
          <a:p>
            <a:r>
              <a:rPr lang="en-US" dirty="0" smtClean="0"/>
              <a:t>Now at v2, standalone </a:t>
            </a:r>
            <a:r>
              <a:rPr lang="en-US" i="1" dirty="0" smtClean="0"/>
              <a:t>product </a:t>
            </a:r>
            <a:r>
              <a:rPr lang="en-US" dirty="0" smtClean="0"/>
              <a:t>(i.e. not a research project)</a:t>
            </a:r>
          </a:p>
          <a:p>
            <a:r>
              <a:rPr lang="en-US" dirty="0" smtClean="0"/>
              <a:t>Production-ready models</a:t>
            </a:r>
          </a:p>
          <a:p>
            <a:r>
              <a:rPr lang="en-US" dirty="0" smtClean="0"/>
              <a:t>Internal == external: developed in the open</a:t>
            </a:r>
          </a:p>
          <a:p>
            <a:r>
              <a:rPr lang="en-US" dirty="0" smtClean="0"/>
              <a:t>External contributions from MIT, Stanford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722293" y="2561158"/>
            <a:ext cx="5439545" cy="1175706"/>
            <a:chOff x="6722293" y="2561158"/>
            <a:chExt cx="5439545" cy="1175706"/>
          </a:xfrm>
        </p:grpSpPr>
        <p:sp>
          <p:nvSpPr>
            <p:cNvPr id="9" name="Rectangle 8"/>
            <p:cNvSpPr/>
            <p:nvPr/>
          </p:nvSpPr>
          <p:spPr bwMode="auto">
            <a:xfrm>
              <a:off x="6722293" y="264716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" name="Text Placeholder 8"/>
            <p:cNvSpPr txBox="1">
              <a:spLocks/>
            </p:cNvSpPr>
            <p:nvPr/>
          </p:nvSpPr>
          <p:spPr>
            <a:xfrm>
              <a:off x="7552921" y="2561158"/>
              <a:ext cx="4608917" cy="1175706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Fast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Optimized at multiple levels; leads competitors esp. on GPU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19" name="speedometer_2" title="Icon of a spedometer showing fast speed">
              <a:extLst>
                <a:ext uri="{FF2B5EF4-FFF2-40B4-BE49-F238E27FC236}">
                  <a16:creationId xmlns:a16="http://schemas.microsoft.com/office/drawing/2014/main" xmlns="" id="{2A15BD68-56F2-4AF2-AF52-ED46AE521F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16267" y="2825434"/>
              <a:ext cx="365760" cy="365760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22293" y="1212646"/>
            <a:ext cx="5439545" cy="1175706"/>
            <a:chOff x="6722293" y="1212646"/>
            <a:chExt cx="5439545" cy="1175706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722293" y="1298650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" name="Text Placeholder 8"/>
            <p:cNvSpPr txBox="1">
              <a:spLocks/>
            </p:cNvSpPr>
            <p:nvPr/>
          </p:nvSpPr>
          <p:spPr>
            <a:xfrm>
              <a:off x="7552921" y="1212646"/>
              <a:ext cx="4608917" cy="1175706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“Ease” of use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Focus on the what, not the how; express neural networks by composing blocks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0" name="emoticon" title="Icon of a face smiling">
              <a:extLst>
                <a:ext uri="{FF2B5EF4-FFF2-40B4-BE49-F238E27FC236}">
                  <a16:creationId xmlns:a16="http://schemas.microsoft.com/office/drawing/2014/main" xmlns="" id="{E1D46582-7FFC-4688-AEBD-1098491F8C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16267" y="1473297"/>
              <a:ext cx="365760" cy="365760"/>
            </a:xfrm>
            <a:custGeom>
              <a:avLst/>
              <a:gdLst>
                <a:gd name="T0" fmla="*/ 312 w 312"/>
                <a:gd name="T1" fmla="*/ 156 h 312"/>
                <a:gd name="T2" fmla="*/ 156 w 312"/>
                <a:gd name="T3" fmla="*/ 312 h 312"/>
                <a:gd name="T4" fmla="*/ 0 w 312"/>
                <a:gd name="T5" fmla="*/ 156 h 312"/>
                <a:gd name="T6" fmla="*/ 156 w 312"/>
                <a:gd name="T7" fmla="*/ 0 h 312"/>
                <a:gd name="T8" fmla="*/ 312 w 312"/>
                <a:gd name="T9" fmla="*/ 156 h 312"/>
                <a:gd name="T10" fmla="*/ 73 w 312"/>
                <a:gd name="T11" fmla="*/ 200 h 312"/>
                <a:gd name="T12" fmla="*/ 156 w 312"/>
                <a:gd name="T13" fmla="*/ 250 h 312"/>
                <a:gd name="T14" fmla="*/ 239 w 312"/>
                <a:gd name="T15" fmla="*/ 200 h 312"/>
                <a:gd name="T16" fmla="*/ 94 w 312"/>
                <a:gd name="T17" fmla="*/ 100 h 312"/>
                <a:gd name="T18" fmla="*/ 80 w 312"/>
                <a:gd name="T19" fmla="*/ 114 h 312"/>
                <a:gd name="T20" fmla="*/ 94 w 312"/>
                <a:gd name="T21" fmla="*/ 128 h 312"/>
                <a:gd name="T22" fmla="*/ 108 w 312"/>
                <a:gd name="T23" fmla="*/ 114 h 312"/>
                <a:gd name="T24" fmla="*/ 94 w 312"/>
                <a:gd name="T25" fmla="*/ 100 h 312"/>
                <a:gd name="T26" fmla="*/ 220 w 312"/>
                <a:gd name="T27" fmla="*/ 100 h 312"/>
                <a:gd name="T28" fmla="*/ 206 w 312"/>
                <a:gd name="T29" fmla="*/ 114 h 312"/>
                <a:gd name="T30" fmla="*/ 220 w 312"/>
                <a:gd name="T31" fmla="*/ 128 h 312"/>
                <a:gd name="T32" fmla="*/ 234 w 312"/>
                <a:gd name="T33" fmla="*/ 114 h 312"/>
                <a:gd name="T34" fmla="*/ 220 w 312"/>
                <a:gd name="T35" fmla="*/ 10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312">
                  <a:moveTo>
                    <a:pt x="312" y="156"/>
                  </a:moveTo>
                  <a:cubicBezTo>
                    <a:pt x="312" y="242"/>
                    <a:pt x="242" y="312"/>
                    <a:pt x="156" y="312"/>
                  </a:cubicBezTo>
                  <a:cubicBezTo>
                    <a:pt x="70" y="312"/>
                    <a:pt x="0" y="242"/>
                    <a:pt x="0" y="156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242" y="0"/>
                    <a:pt x="312" y="70"/>
                    <a:pt x="312" y="156"/>
                  </a:cubicBezTo>
                  <a:close/>
                  <a:moveTo>
                    <a:pt x="73" y="200"/>
                  </a:moveTo>
                  <a:cubicBezTo>
                    <a:pt x="89" y="230"/>
                    <a:pt x="120" y="250"/>
                    <a:pt x="156" y="250"/>
                  </a:cubicBezTo>
                  <a:cubicBezTo>
                    <a:pt x="192" y="250"/>
                    <a:pt x="223" y="230"/>
                    <a:pt x="239" y="200"/>
                  </a:cubicBezTo>
                  <a:moveTo>
                    <a:pt x="94" y="100"/>
                  </a:moveTo>
                  <a:cubicBezTo>
                    <a:pt x="86" y="100"/>
                    <a:pt x="80" y="106"/>
                    <a:pt x="80" y="114"/>
                  </a:cubicBezTo>
                  <a:cubicBezTo>
                    <a:pt x="80" y="122"/>
                    <a:pt x="86" y="128"/>
                    <a:pt x="94" y="128"/>
                  </a:cubicBezTo>
                  <a:cubicBezTo>
                    <a:pt x="102" y="128"/>
                    <a:pt x="108" y="122"/>
                    <a:pt x="108" y="114"/>
                  </a:cubicBezTo>
                  <a:cubicBezTo>
                    <a:pt x="108" y="106"/>
                    <a:pt x="102" y="100"/>
                    <a:pt x="94" y="100"/>
                  </a:cubicBezTo>
                  <a:close/>
                  <a:moveTo>
                    <a:pt x="220" y="100"/>
                  </a:moveTo>
                  <a:cubicBezTo>
                    <a:pt x="212" y="100"/>
                    <a:pt x="206" y="106"/>
                    <a:pt x="206" y="114"/>
                  </a:cubicBezTo>
                  <a:cubicBezTo>
                    <a:pt x="206" y="122"/>
                    <a:pt x="212" y="128"/>
                    <a:pt x="220" y="128"/>
                  </a:cubicBezTo>
                  <a:cubicBezTo>
                    <a:pt x="228" y="128"/>
                    <a:pt x="234" y="122"/>
                    <a:pt x="234" y="114"/>
                  </a:cubicBezTo>
                  <a:cubicBezTo>
                    <a:pt x="234" y="106"/>
                    <a:pt x="228" y="100"/>
                    <a:pt x="220" y="100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22293" y="3898651"/>
            <a:ext cx="5439545" cy="1175706"/>
            <a:chOff x="6722293" y="3898651"/>
            <a:chExt cx="5439545" cy="1175706"/>
          </a:xfrm>
        </p:grpSpPr>
        <p:sp>
          <p:nvSpPr>
            <p:cNvPr id="7" name="Rectangle 6"/>
            <p:cNvSpPr/>
            <p:nvPr/>
          </p:nvSpPr>
          <p:spPr bwMode="auto">
            <a:xfrm>
              <a:off x="6722293" y="398223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0" name="Text Placeholder 8"/>
            <p:cNvSpPr txBox="1">
              <a:spLocks/>
            </p:cNvSpPr>
            <p:nvPr/>
          </p:nvSpPr>
          <p:spPr>
            <a:xfrm>
              <a:off x="7552921" y="3898651"/>
              <a:ext cx="4608917" cy="1175706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Scalable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Multi-GPU, multi-server scale out; </a:t>
              </a:r>
              <a:r>
                <a:rPr lang="en-US" sz="1800" i="1" dirty="0" smtClean="0">
                  <a:ea typeface="Consolas" charset="0"/>
                  <a:cs typeface="Consolas" charset="0"/>
                </a:rPr>
                <a:t>can </a:t>
              </a:r>
              <a:r>
                <a:rPr lang="en-US" sz="1800" dirty="0" smtClean="0">
                  <a:ea typeface="Consolas" charset="0"/>
                  <a:cs typeface="Consolas" charset="0"/>
                </a:rPr>
                <a:t>be run on Azure Batch</a:t>
              </a:r>
            </a:p>
          </p:txBody>
        </p:sp>
        <p:sp>
          <p:nvSpPr>
            <p:cNvPr id="21" name="chip" title="Icon of a computer chip">
              <a:extLst>
                <a:ext uri="{FF2B5EF4-FFF2-40B4-BE49-F238E27FC236}">
                  <a16:creationId xmlns:a16="http://schemas.microsoft.com/office/drawing/2014/main" xmlns="" id="{8439E4D2-0AA2-457D-9ED0-14F83889B2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16267" y="4160504"/>
              <a:ext cx="358494" cy="365760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22293" y="5209312"/>
            <a:ext cx="5439545" cy="1175706"/>
            <a:chOff x="6722293" y="5209312"/>
            <a:chExt cx="5439545" cy="1175706"/>
          </a:xfrm>
        </p:grpSpPr>
        <p:sp>
          <p:nvSpPr>
            <p:cNvPr id="8" name="Rectangle 7"/>
            <p:cNvSpPr/>
            <p:nvPr/>
          </p:nvSpPr>
          <p:spPr bwMode="auto">
            <a:xfrm>
              <a:off x="6722293" y="5294104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" name="Text Placeholder 8"/>
            <p:cNvSpPr txBox="1">
              <a:spLocks/>
            </p:cNvSpPr>
            <p:nvPr/>
          </p:nvSpPr>
          <p:spPr>
            <a:xfrm>
              <a:off x="7552921" y="5209312"/>
              <a:ext cx="4608917" cy="1175706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Flexible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Extend with Python, C++; build with </a:t>
              </a:r>
              <a:r>
                <a:rPr lang="en-US" sz="1800" dirty="0" err="1" smtClean="0">
                  <a:ea typeface="Consolas" charset="0"/>
                  <a:cs typeface="Consolas" charset="0"/>
                </a:rPr>
                <a:t>Keras</a:t>
              </a:r>
              <a:r>
                <a:rPr lang="en-US" sz="1800" dirty="0" smtClean="0">
                  <a:ea typeface="Consolas" charset="0"/>
                  <a:cs typeface="Consolas" charset="0"/>
                </a:rPr>
                <a:t>; integrate with C#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2" name="plug" title="Icon of a power plug showing an A to B connection">
              <a:extLst>
                <a:ext uri="{FF2B5EF4-FFF2-40B4-BE49-F238E27FC236}">
                  <a16:creationId xmlns:a16="http://schemas.microsoft.com/office/drawing/2014/main" xmlns="" id="{08E9A98E-D227-41E2-8D4C-406C42F7DD1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05042" y="5472376"/>
              <a:ext cx="385870" cy="365760"/>
            </a:xfrm>
            <a:custGeom>
              <a:avLst/>
              <a:gdLst>
                <a:gd name="T0" fmla="*/ 169 w 346"/>
                <a:gd name="T1" fmla="*/ 90 h 328"/>
                <a:gd name="T2" fmla="*/ 199 w 346"/>
                <a:gd name="T3" fmla="*/ 61 h 328"/>
                <a:gd name="T4" fmla="*/ 279 w 346"/>
                <a:gd name="T5" fmla="*/ 63 h 328"/>
                <a:gd name="T6" fmla="*/ 279 w 346"/>
                <a:gd name="T7" fmla="*/ 63 h 328"/>
                <a:gd name="T8" fmla="*/ 277 w 346"/>
                <a:gd name="T9" fmla="*/ 143 h 328"/>
                <a:gd name="T10" fmla="*/ 247 w 346"/>
                <a:gd name="T11" fmla="*/ 172 h 328"/>
                <a:gd name="T12" fmla="*/ 169 w 346"/>
                <a:gd name="T13" fmla="*/ 90 h 328"/>
                <a:gd name="T14" fmla="*/ 279 w 346"/>
                <a:gd name="T15" fmla="*/ 63 h 328"/>
                <a:gd name="T16" fmla="*/ 346 w 346"/>
                <a:gd name="T17" fmla="*/ 0 h 328"/>
                <a:gd name="T18" fmla="*/ 99 w 346"/>
                <a:gd name="T19" fmla="*/ 156 h 328"/>
                <a:gd name="T20" fmla="*/ 69 w 346"/>
                <a:gd name="T21" fmla="*/ 185 h 328"/>
                <a:gd name="T22" fmla="*/ 67 w 346"/>
                <a:gd name="T23" fmla="*/ 265 h 328"/>
                <a:gd name="T24" fmla="*/ 67 w 346"/>
                <a:gd name="T25" fmla="*/ 265 h 328"/>
                <a:gd name="T26" fmla="*/ 147 w 346"/>
                <a:gd name="T27" fmla="*/ 267 h 328"/>
                <a:gd name="T28" fmla="*/ 177 w 346"/>
                <a:gd name="T29" fmla="*/ 238 h 328"/>
                <a:gd name="T30" fmla="*/ 99 w 346"/>
                <a:gd name="T31" fmla="*/ 156 h 328"/>
                <a:gd name="T32" fmla="*/ 67 w 346"/>
                <a:gd name="T33" fmla="*/ 265 h 328"/>
                <a:gd name="T34" fmla="*/ 0 w 346"/>
                <a:gd name="T35" fmla="*/ 328 h 328"/>
                <a:gd name="T36" fmla="*/ 157 w 346"/>
                <a:gd name="T37" fmla="*/ 143 h 328"/>
                <a:gd name="T38" fmla="*/ 120 w 346"/>
                <a:gd name="T39" fmla="*/ 178 h 328"/>
                <a:gd name="T40" fmla="*/ 193 w 346"/>
                <a:gd name="T41" fmla="*/ 181 h 328"/>
                <a:gd name="T42" fmla="*/ 156 w 346"/>
                <a:gd name="T43" fmla="*/ 2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28">
                  <a:moveTo>
                    <a:pt x="169" y="90"/>
                  </a:moveTo>
                  <a:cubicBezTo>
                    <a:pt x="199" y="61"/>
                    <a:pt x="199" y="61"/>
                    <a:pt x="199" y="61"/>
                  </a:cubicBezTo>
                  <a:cubicBezTo>
                    <a:pt x="222" y="40"/>
                    <a:pt x="258" y="41"/>
                    <a:pt x="279" y="63"/>
                  </a:cubicBezTo>
                  <a:cubicBezTo>
                    <a:pt x="279" y="63"/>
                    <a:pt x="279" y="63"/>
                    <a:pt x="279" y="63"/>
                  </a:cubicBezTo>
                  <a:cubicBezTo>
                    <a:pt x="300" y="86"/>
                    <a:pt x="300" y="122"/>
                    <a:pt x="277" y="143"/>
                  </a:cubicBezTo>
                  <a:cubicBezTo>
                    <a:pt x="247" y="172"/>
                    <a:pt x="247" y="172"/>
                    <a:pt x="247" y="172"/>
                  </a:cubicBezTo>
                  <a:lnTo>
                    <a:pt x="169" y="90"/>
                  </a:lnTo>
                  <a:close/>
                  <a:moveTo>
                    <a:pt x="279" y="63"/>
                  </a:moveTo>
                  <a:cubicBezTo>
                    <a:pt x="346" y="0"/>
                    <a:pt x="346" y="0"/>
                    <a:pt x="346" y="0"/>
                  </a:cubicBezTo>
                  <a:moveTo>
                    <a:pt x="99" y="156"/>
                  </a:moveTo>
                  <a:cubicBezTo>
                    <a:pt x="69" y="185"/>
                    <a:pt x="69" y="185"/>
                    <a:pt x="69" y="185"/>
                  </a:cubicBezTo>
                  <a:cubicBezTo>
                    <a:pt x="46" y="206"/>
                    <a:pt x="46" y="242"/>
                    <a:pt x="67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88" y="287"/>
                    <a:pt x="124" y="288"/>
                    <a:pt x="147" y="267"/>
                  </a:cubicBezTo>
                  <a:cubicBezTo>
                    <a:pt x="177" y="238"/>
                    <a:pt x="177" y="238"/>
                    <a:pt x="177" y="238"/>
                  </a:cubicBezTo>
                  <a:lnTo>
                    <a:pt x="99" y="156"/>
                  </a:lnTo>
                  <a:close/>
                  <a:moveTo>
                    <a:pt x="67" y="265"/>
                  </a:moveTo>
                  <a:cubicBezTo>
                    <a:pt x="0" y="328"/>
                    <a:pt x="0" y="328"/>
                    <a:pt x="0" y="328"/>
                  </a:cubicBezTo>
                  <a:moveTo>
                    <a:pt x="157" y="143"/>
                  </a:moveTo>
                  <a:cubicBezTo>
                    <a:pt x="120" y="178"/>
                    <a:pt x="120" y="178"/>
                    <a:pt x="120" y="178"/>
                  </a:cubicBezTo>
                  <a:moveTo>
                    <a:pt x="193" y="181"/>
                  </a:moveTo>
                  <a:cubicBezTo>
                    <a:pt x="156" y="216"/>
                    <a:pt x="156" y="216"/>
                    <a:pt x="156" y="21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1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xmlns="" id="{B84161F7-E225-4188-9803-35BD461F8F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324882"/>
              </p:ext>
            </p:extLst>
          </p:nvPr>
        </p:nvGraphicFramePr>
        <p:xfrm>
          <a:off x="457597" y="2129110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366864187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3937841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182003121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17510534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10962537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536727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Caffe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CNTK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TensorFlow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Torch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80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FCN5 (1024)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55.329ms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51.038ms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60.448ms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62.044ms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52.154ms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363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AlexNet</a:t>
                      </a:r>
                      <a:r>
                        <a:rPr lang="en-US"/>
                        <a:t> 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36.815ms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27.215ms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28.994ms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103.960ms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37.462ms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88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ResNet</a:t>
                      </a:r>
                      <a:r>
                        <a:rPr lang="en-US"/>
                        <a:t> (32)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143.987ms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81.470ms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84.545ms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181.404ms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90.935ms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3205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LSTM (256)</a:t>
                      </a:r>
                    </a:p>
                    <a:p>
                      <a:r>
                        <a:rPr lang="en-US"/>
                        <a:t>(v7 benchmark)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43.581ms</a:t>
                      </a:r>
                    </a:p>
                    <a:p>
                      <a:r>
                        <a:rPr lang="en-US" dirty="0"/>
                        <a:t>(44.917ms)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288.142ms</a:t>
                      </a:r>
                    </a:p>
                    <a:p>
                      <a:r>
                        <a:rPr lang="en-US" dirty="0"/>
                        <a:t>(284.898ms)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 </a:t>
                      </a:r>
                    </a:p>
                    <a:p>
                      <a:r>
                        <a:rPr lang="en-US"/>
                        <a:t>(223.547ms)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1130.606ms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(906.958ms)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17149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F2D3070-DB95-4DA8-903F-A3939044A1E7}"/>
              </a:ext>
            </a:extLst>
          </p:cNvPr>
          <p:cNvSpPr/>
          <p:nvPr/>
        </p:nvSpPr>
        <p:spPr>
          <a:xfrm>
            <a:off x="385589" y="5513486"/>
            <a:ext cx="49299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sz="2000" u="sng" dirty="0">
                <a:solidFill>
                  <a:srgbClr val="0070C0"/>
                </a:solidFill>
              </a:rPr>
              <a:t>http://</a:t>
            </a:r>
            <a:r>
              <a:rPr lang="en-US" sz="2000" u="sng" dirty="0" err="1">
                <a:solidFill>
                  <a:srgbClr val="0070C0"/>
                </a:solidFill>
              </a:rPr>
              <a:t>dlbench.comp.hkbu.edu.hk</a:t>
            </a:r>
            <a:r>
              <a:rPr lang="en-US" sz="2000" u="sng" dirty="0">
                <a:solidFill>
                  <a:srgbClr val="0070C0"/>
                </a:solidFill>
              </a:rPr>
              <a:t>/ </a:t>
            </a:r>
          </a:p>
          <a:p>
            <a:pPr fontAlgn="ctr"/>
            <a:r>
              <a:rPr lang="en-US" sz="2000" dirty="0"/>
              <a:t>Benchmarking by HKBU, Version 8</a:t>
            </a:r>
          </a:p>
          <a:p>
            <a:pPr fontAlgn="ctr"/>
            <a:r>
              <a:rPr lang="en-US" sz="2000" dirty="0"/>
              <a:t>Single Tesla K80 GPU, CUDA: 8.0 CUDNN: v5.1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Toolkit: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9" y="268187"/>
            <a:ext cx="5861050" cy="242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14" y="1025369"/>
            <a:ext cx="3877846" cy="2824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31" y="1883669"/>
            <a:ext cx="2922518" cy="282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6090D74-4BEC-4D58-80E6-D61BCA528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955" y="2829014"/>
            <a:ext cx="2730773" cy="37592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177" y="464643"/>
            <a:ext cx="2703522" cy="31697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02" y="1333496"/>
            <a:ext cx="2823309" cy="39491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5331" y="4556690"/>
            <a:ext cx="4578702" cy="2031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65" y="418217"/>
            <a:ext cx="2996462" cy="3883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470" y="903087"/>
            <a:ext cx="3190635" cy="408401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890470" y="2049529"/>
            <a:ext cx="3483913" cy="4165396"/>
            <a:chOff x="8304002" y="730573"/>
            <a:chExt cx="3483913" cy="416539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04002" y="730573"/>
              <a:ext cx="3483912" cy="1359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564"/>
            <a:stretch/>
          </p:blipFill>
          <p:spPr>
            <a:xfrm>
              <a:off x="8304003" y="2080698"/>
              <a:ext cx="3483912" cy="2815271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946" y="3008652"/>
            <a:ext cx="4281450" cy="24248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708" y="5079462"/>
            <a:ext cx="3059950" cy="1709219"/>
          </a:xfrm>
          <a:prstGeom prst="rect">
            <a:avLst/>
          </a:prstGeom>
        </p:spPr>
      </p:pic>
      <p:pic>
        <p:nvPicPr>
          <p:cNvPr id="20" name="Picture 5" descr="image00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0352" y="2141891"/>
            <a:ext cx="3011569" cy="190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86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Toolkit: Examples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7092934" y="2345134"/>
            <a:ext cx="922376" cy="922376"/>
            <a:chOff x="5757050" y="2345134"/>
            <a:chExt cx="922376" cy="92237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B38AF09-2E1F-4E34-A5B7-2BD446E5BAF9}"/>
                </a:ext>
              </a:extLst>
            </p:cNvPr>
            <p:cNvSpPr/>
            <p:nvPr/>
          </p:nvSpPr>
          <p:spPr bwMode="auto">
            <a:xfrm>
              <a:off x="5757050" y="2345134"/>
              <a:ext cx="922376" cy="922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17"/>
            <p:cNvSpPr>
              <a:spLocks noChangeAspect="1" noEditPoints="1"/>
            </p:cNvSpPr>
            <p:nvPr/>
          </p:nvSpPr>
          <p:spPr bwMode="black">
            <a:xfrm>
              <a:off x="6051122" y="2595548"/>
              <a:ext cx="334232" cy="416705"/>
            </a:xfrm>
            <a:custGeom>
              <a:avLst/>
              <a:gdLst>
                <a:gd name="T0" fmla="*/ 616 w 616"/>
                <a:gd name="T1" fmla="*/ 320 h 768"/>
                <a:gd name="T2" fmla="*/ 616 w 616"/>
                <a:gd name="T3" fmla="*/ 505 h 768"/>
                <a:gd name="T4" fmla="*/ 177 w 616"/>
                <a:gd name="T5" fmla="*/ 768 h 768"/>
                <a:gd name="T6" fmla="*/ 0 w 616"/>
                <a:gd name="T7" fmla="*/ 646 h 768"/>
                <a:gd name="T8" fmla="*/ 425 w 616"/>
                <a:gd name="T9" fmla="*/ 422 h 768"/>
                <a:gd name="T10" fmla="*/ 308 w 616"/>
                <a:gd name="T11" fmla="*/ 367 h 768"/>
                <a:gd name="T12" fmla="*/ 232 w 616"/>
                <a:gd name="T13" fmla="*/ 200 h 768"/>
                <a:gd name="T14" fmla="*/ 616 w 616"/>
                <a:gd name="T15" fmla="*/ 320 h 768"/>
                <a:gd name="T16" fmla="*/ 177 w 616"/>
                <a:gd name="T17" fmla="*/ 55 h 768"/>
                <a:gd name="T18" fmla="*/ 0 w 616"/>
                <a:gd name="T19" fmla="*/ 0 h 768"/>
                <a:gd name="T20" fmla="*/ 0 w 616"/>
                <a:gd name="T21" fmla="*/ 646 h 768"/>
                <a:gd name="T22" fmla="*/ 177 w 616"/>
                <a:gd name="T23" fmla="*/ 486 h 768"/>
                <a:gd name="T24" fmla="*/ 177 w 616"/>
                <a:gd name="T25" fmla="*/ 55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6" h="768">
                  <a:moveTo>
                    <a:pt x="616" y="320"/>
                  </a:moveTo>
                  <a:lnTo>
                    <a:pt x="616" y="505"/>
                  </a:lnTo>
                  <a:lnTo>
                    <a:pt x="177" y="768"/>
                  </a:lnTo>
                  <a:lnTo>
                    <a:pt x="0" y="646"/>
                  </a:lnTo>
                  <a:lnTo>
                    <a:pt x="425" y="422"/>
                  </a:lnTo>
                  <a:lnTo>
                    <a:pt x="308" y="367"/>
                  </a:lnTo>
                  <a:lnTo>
                    <a:pt x="232" y="200"/>
                  </a:lnTo>
                  <a:lnTo>
                    <a:pt x="616" y="320"/>
                  </a:lnTo>
                  <a:close/>
                  <a:moveTo>
                    <a:pt x="177" y="55"/>
                  </a:moveTo>
                  <a:lnTo>
                    <a:pt x="0" y="0"/>
                  </a:lnTo>
                  <a:lnTo>
                    <a:pt x="0" y="646"/>
                  </a:lnTo>
                  <a:lnTo>
                    <a:pt x="177" y="486"/>
                  </a:lnTo>
                  <a:lnTo>
                    <a:pt x="17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764704" y="2345134"/>
            <a:ext cx="922376" cy="922376"/>
            <a:chOff x="9096763" y="2345134"/>
            <a:chExt cx="922376" cy="92237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4B38AF09-2E1F-4E34-A5B7-2BD446E5BAF9}"/>
                </a:ext>
              </a:extLst>
            </p:cNvPr>
            <p:cNvSpPr/>
            <p:nvPr/>
          </p:nvSpPr>
          <p:spPr bwMode="auto">
            <a:xfrm>
              <a:off x="9096763" y="2345134"/>
              <a:ext cx="922376" cy="922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reeform 112"/>
            <p:cNvSpPr>
              <a:spLocks noChangeAspect="1" noEditPoints="1"/>
            </p:cNvSpPr>
            <p:nvPr/>
          </p:nvSpPr>
          <p:spPr bwMode="black">
            <a:xfrm>
              <a:off x="9349444" y="2595547"/>
              <a:ext cx="417013" cy="416705"/>
            </a:xfrm>
            <a:custGeom>
              <a:avLst/>
              <a:gdLst>
                <a:gd name="T0" fmla="*/ 890 w 1139"/>
                <a:gd name="T1" fmla="*/ 99 h 1138"/>
                <a:gd name="T2" fmla="*/ 867 w 1139"/>
                <a:gd name="T3" fmla="*/ 90 h 1138"/>
                <a:gd name="T4" fmla="*/ 727 w 1139"/>
                <a:gd name="T5" fmla="*/ 113 h 1138"/>
                <a:gd name="T6" fmla="*/ 571 w 1139"/>
                <a:gd name="T7" fmla="*/ 193 h 1138"/>
                <a:gd name="T8" fmla="*/ 571 w 1139"/>
                <a:gd name="T9" fmla="*/ 193 h 1138"/>
                <a:gd name="T10" fmla="*/ 413 w 1139"/>
                <a:gd name="T11" fmla="*/ 112 h 1138"/>
                <a:gd name="T12" fmla="*/ 274 w 1139"/>
                <a:gd name="T13" fmla="*/ 89 h 1138"/>
                <a:gd name="T14" fmla="*/ 247 w 1139"/>
                <a:gd name="T15" fmla="*/ 101 h 1138"/>
                <a:gd name="T16" fmla="*/ 570 w 1139"/>
                <a:gd name="T17" fmla="*/ 0 h 1138"/>
                <a:gd name="T18" fmla="*/ 890 w 1139"/>
                <a:gd name="T19" fmla="*/ 99 h 1138"/>
                <a:gd name="T20" fmla="*/ 249 w 1139"/>
                <a:gd name="T21" fmla="*/ 155 h 1138"/>
                <a:gd name="T22" fmla="*/ 220 w 1139"/>
                <a:gd name="T23" fmla="*/ 144 h 1138"/>
                <a:gd name="T24" fmla="*/ 218 w 1139"/>
                <a:gd name="T25" fmla="*/ 143 h 1138"/>
                <a:gd name="T26" fmla="*/ 204 w 1139"/>
                <a:gd name="T27" fmla="*/ 142 h 1138"/>
                <a:gd name="T28" fmla="*/ 190 w 1139"/>
                <a:gd name="T29" fmla="*/ 145 h 1138"/>
                <a:gd name="T30" fmla="*/ 0 w 1139"/>
                <a:gd name="T31" fmla="*/ 569 h 1138"/>
                <a:gd name="T32" fmla="*/ 136 w 1139"/>
                <a:gd name="T33" fmla="*/ 936 h 1138"/>
                <a:gd name="T34" fmla="*/ 179 w 1139"/>
                <a:gd name="T35" fmla="*/ 683 h 1138"/>
                <a:gd name="T36" fmla="*/ 242 w 1139"/>
                <a:gd name="T37" fmla="*/ 572 h 1138"/>
                <a:gd name="T38" fmla="*/ 435 w 1139"/>
                <a:gd name="T39" fmla="*/ 313 h 1138"/>
                <a:gd name="T40" fmla="*/ 249 w 1139"/>
                <a:gd name="T41" fmla="*/ 155 h 1138"/>
                <a:gd name="T42" fmla="*/ 990 w 1139"/>
                <a:gd name="T43" fmla="*/ 943 h 1138"/>
                <a:gd name="T44" fmla="*/ 989 w 1139"/>
                <a:gd name="T45" fmla="*/ 934 h 1138"/>
                <a:gd name="T46" fmla="*/ 785 w 1139"/>
                <a:gd name="T47" fmla="*/ 635 h 1138"/>
                <a:gd name="T48" fmla="*/ 571 w 1139"/>
                <a:gd name="T49" fmla="*/ 437 h 1138"/>
                <a:gd name="T50" fmla="*/ 571 w 1139"/>
                <a:gd name="T51" fmla="*/ 437 h 1138"/>
                <a:gd name="T52" fmla="*/ 570 w 1139"/>
                <a:gd name="T53" fmla="*/ 438 h 1138"/>
                <a:gd name="T54" fmla="*/ 358 w 1139"/>
                <a:gd name="T55" fmla="*/ 634 h 1138"/>
                <a:gd name="T56" fmla="*/ 153 w 1139"/>
                <a:gd name="T57" fmla="*/ 942 h 1138"/>
                <a:gd name="T58" fmla="*/ 153 w 1139"/>
                <a:gd name="T59" fmla="*/ 944 h 1138"/>
                <a:gd name="T60" fmla="*/ 154 w 1139"/>
                <a:gd name="T61" fmla="*/ 951 h 1138"/>
                <a:gd name="T62" fmla="*/ 154 w 1139"/>
                <a:gd name="T63" fmla="*/ 953 h 1138"/>
                <a:gd name="T64" fmla="*/ 156 w 1139"/>
                <a:gd name="T65" fmla="*/ 958 h 1138"/>
                <a:gd name="T66" fmla="*/ 570 w 1139"/>
                <a:gd name="T67" fmla="*/ 1138 h 1138"/>
                <a:gd name="T68" fmla="*/ 990 w 1139"/>
                <a:gd name="T69" fmla="*/ 953 h 1138"/>
                <a:gd name="T70" fmla="*/ 990 w 1139"/>
                <a:gd name="T71" fmla="*/ 951 h 1138"/>
                <a:gd name="T72" fmla="*/ 990 w 1139"/>
                <a:gd name="T73" fmla="*/ 943 h 1138"/>
                <a:gd name="T74" fmla="*/ 1139 w 1139"/>
                <a:gd name="T75" fmla="*/ 569 h 1138"/>
                <a:gd name="T76" fmla="*/ 947 w 1139"/>
                <a:gd name="T77" fmla="*/ 143 h 1138"/>
                <a:gd name="T78" fmla="*/ 937 w 1139"/>
                <a:gd name="T79" fmla="*/ 142 h 1138"/>
                <a:gd name="T80" fmla="*/ 923 w 1139"/>
                <a:gd name="T81" fmla="*/ 143 h 1138"/>
                <a:gd name="T82" fmla="*/ 921 w 1139"/>
                <a:gd name="T83" fmla="*/ 143 h 1138"/>
                <a:gd name="T84" fmla="*/ 917 w 1139"/>
                <a:gd name="T85" fmla="*/ 144 h 1138"/>
                <a:gd name="T86" fmla="*/ 708 w 1139"/>
                <a:gd name="T87" fmla="*/ 310 h 1138"/>
                <a:gd name="T88" fmla="*/ 902 w 1139"/>
                <a:gd name="T89" fmla="*/ 570 h 1138"/>
                <a:gd name="T90" fmla="*/ 963 w 1139"/>
                <a:gd name="T91" fmla="*/ 681 h 1138"/>
                <a:gd name="T92" fmla="*/ 1004 w 1139"/>
                <a:gd name="T93" fmla="*/ 937 h 1138"/>
                <a:gd name="T94" fmla="*/ 1139 w 1139"/>
                <a:gd name="T95" fmla="*/ 569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39" h="1138">
                  <a:moveTo>
                    <a:pt x="890" y="99"/>
                  </a:moveTo>
                  <a:cubicBezTo>
                    <a:pt x="884" y="95"/>
                    <a:pt x="876" y="92"/>
                    <a:pt x="867" y="90"/>
                  </a:cubicBezTo>
                  <a:cubicBezTo>
                    <a:pt x="825" y="82"/>
                    <a:pt x="770" y="96"/>
                    <a:pt x="727" y="113"/>
                  </a:cubicBezTo>
                  <a:cubicBezTo>
                    <a:pt x="659" y="140"/>
                    <a:pt x="596" y="177"/>
                    <a:pt x="571" y="193"/>
                  </a:cubicBezTo>
                  <a:cubicBezTo>
                    <a:pt x="571" y="193"/>
                    <a:pt x="571" y="193"/>
                    <a:pt x="571" y="193"/>
                  </a:cubicBezTo>
                  <a:cubicBezTo>
                    <a:pt x="547" y="177"/>
                    <a:pt x="481" y="138"/>
                    <a:pt x="413" y="112"/>
                  </a:cubicBezTo>
                  <a:cubicBezTo>
                    <a:pt x="363" y="93"/>
                    <a:pt x="305" y="82"/>
                    <a:pt x="274" y="89"/>
                  </a:cubicBezTo>
                  <a:cubicBezTo>
                    <a:pt x="263" y="92"/>
                    <a:pt x="254" y="96"/>
                    <a:pt x="247" y="101"/>
                  </a:cubicBezTo>
                  <a:cubicBezTo>
                    <a:pt x="338" y="37"/>
                    <a:pt x="450" y="0"/>
                    <a:pt x="570" y="0"/>
                  </a:cubicBezTo>
                  <a:cubicBezTo>
                    <a:pt x="689" y="0"/>
                    <a:pt x="799" y="37"/>
                    <a:pt x="890" y="99"/>
                  </a:cubicBezTo>
                  <a:close/>
                  <a:moveTo>
                    <a:pt x="249" y="155"/>
                  </a:moveTo>
                  <a:cubicBezTo>
                    <a:pt x="239" y="150"/>
                    <a:pt x="229" y="146"/>
                    <a:pt x="220" y="144"/>
                  </a:cubicBezTo>
                  <a:cubicBezTo>
                    <a:pt x="219" y="144"/>
                    <a:pt x="219" y="144"/>
                    <a:pt x="218" y="143"/>
                  </a:cubicBezTo>
                  <a:cubicBezTo>
                    <a:pt x="213" y="142"/>
                    <a:pt x="209" y="142"/>
                    <a:pt x="204" y="142"/>
                  </a:cubicBezTo>
                  <a:cubicBezTo>
                    <a:pt x="199" y="143"/>
                    <a:pt x="194" y="144"/>
                    <a:pt x="190" y="145"/>
                  </a:cubicBezTo>
                  <a:cubicBezTo>
                    <a:pt x="74" y="249"/>
                    <a:pt x="0" y="401"/>
                    <a:pt x="0" y="569"/>
                  </a:cubicBezTo>
                  <a:cubicBezTo>
                    <a:pt x="0" y="708"/>
                    <a:pt x="52" y="836"/>
                    <a:pt x="136" y="936"/>
                  </a:cubicBezTo>
                  <a:cubicBezTo>
                    <a:pt x="102" y="891"/>
                    <a:pt x="128" y="789"/>
                    <a:pt x="179" y="683"/>
                  </a:cubicBezTo>
                  <a:cubicBezTo>
                    <a:pt x="197" y="646"/>
                    <a:pt x="219" y="609"/>
                    <a:pt x="242" y="572"/>
                  </a:cubicBezTo>
                  <a:cubicBezTo>
                    <a:pt x="328" y="432"/>
                    <a:pt x="435" y="313"/>
                    <a:pt x="435" y="313"/>
                  </a:cubicBezTo>
                  <a:cubicBezTo>
                    <a:pt x="360" y="231"/>
                    <a:pt x="287" y="176"/>
                    <a:pt x="249" y="155"/>
                  </a:cubicBezTo>
                  <a:close/>
                  <a:moveTo>
                    <a:pt x="990" y="943"/>
                  </a:moveTo>
                  <a:cubicBezTo>
                    <a:pt x="990" y="940"/>
                    <a:pt x="990" y="937"/>
                    <a:pt x="989" y="934"/>
                  </a:cubicBezTo>
                  <a:cubicBezTo>
                    <a:pt x="980" y="854"/>
                    <a:pt x="883" y="742"/>
                    <a:pt x="785" y="635"/>
                  </a:cubicBezTo>
                  <a:cubicBezTo>
                    <a:pt x="696" y="539"/>
                    <a:pt x="618" y="477"/>
                    <a:pt x="571" y="437"/>
                  </a:cubicBezTo>
                  <a:cubicBezTo>
                    <a:pt x="571" y="437"/>
                    <a:pt x="571" y="437"/>
                    <a:pt x="571" y="437"/>
                  </a:cubicBezTo>
                  <a:cubicBezTo>
                    <a:pt x="571" y="438"/>
                    <a:pt x="570" y="438"/>
                    <a:pt x="570" y="438"/>
                  </a:cubicBezTo>
                  <a:cubicBezTo>
                    <a:pt x="542" y="458"/>
                    <a:pt x="448" y="538"/>
                    <a:pt x="358" y="634"/>
                  </a:cubicBezTo>
                  <a:cubicBezTo>
                    <a:pt x="257" y="744"/>
                    <a:pt x="157" y="861"/>
                    <a:pt x="153" y="942"/>
                  </a:cubicBezTo>
                  <a:cubicBezTo>
                    <a:pt x="153" y="942"/>
                    <a:pt x="153" y="943"/>
                    <a:pt x="153" y="944"/>
                  </a:cubicBezTo>
                  <a:cubicBezTo>
                    <a:pt x="153" y="946"/>
                    <a:pt x="153" y="948"/>
                    <a:pt x="154" y="951"/>
                  </a:cubicBezTo>
                  <a:cubicBezTo>
                    <a:pt x="154" y="951"/>
                    <a:pt x="154" y="952"/>
                    <a:pt x="154" y="953"/>
                  </a:cubicBezTo>
                  <a:cubicBezTo>
                    <a:pt x="154" y="954"/>
                    <a:pt x="156" y="957"/>
                    <a:pt x="156" y="958"/>
                  </a:cubicBezTo>
                  <a:cubicBezTo>
                    <a:pt x="260" y="1068"/>
                    <a:pt x="408" y="1138"/>
                    <a:pt x="570" y="1138"/>
                  </a:cubicBezTo>
                  <a:cubicBezTo>
                    <a:pt x="736" y="1138"/>
                    <a:pt x="886" y="1067"/>
                    <a:pt x="990" y="953"/>
                  </a:cubicBezTo>
                  <a:cubicBezTo>
                    <a:pt x="990" y="952"/>
                    <a:pt x="990" y="951"/>
                    <a:pt x="990" y="951"/>
                  </a:cubicBezTo>
                  <a:cubicBezTo>
                    <a:pt x="990" y="948"/>
                    <a:pt x="990" y="946"/>
                    <a:pt x="990" y="943"/>
                  </a:cubicBezTo>
                  <a:close/>
                  <a:moveTo>
                    <a:pt x="1139" y="569"/>
                  </a:moveTo>
                  <a:cubicBezTo>
                    <a:pt x="1139" y="400"/>
                    <a:pt x="1065" y="247"/>
                    <a:pt x="947" y="143"/>
                  </a:cubicBezTo>
                  <a:cubicBezTo>
                    <a:pt x="944" y="142"/>
                    <a:pt x="940" y="142"/>
                    <a:pt x="937" y="142"/>
                  </a:cubicBezTo>
                  <a:cubicBezTo>
                    <a:pt x="932" y="141"/>
                    <a:pt x="928" y="142"/>
                    <a:pt x="923" y="143"/>
                  </a:cubicBezTo>
                  <a:cubicBezTo>
                    <a:pt x="922" y="143"/>
                    <a:pt x="921" y="143"/>
                    <a:pt x="921" y="143"/>
                  </a:cubicBezTo>
                  <a:cubicBezTo>
                    <a:pt x="920" y="144"/>
                    <a:pt x="918" y="144"/>
                    <a:pt x="917" y="144"/>
                  </a:cubicBezTo>
                  <a:cubicBezTo>
                    <a:pt x="872" y="159"/>
                    <a:pt x="789" y="225"/>
                    <a:pt x="708" y="310"/>
                  </a:cubicBezTo>
                  <a:cubicBezTo>
                    <a:pt x="708" y="310"/>
                    <a:pt x="812" y="431"/>
                    <a:pt x="902" y="570"/>
                  </a:cubicBezTo>
                  <a:cubicBezTo>
                    <a:pt x="925" y="606"/>
                    <a:pt x="944" y="644"/>
                    <a:pt x="963" y="681"/>
                  </a:cubicBezTo>
                  <a:cubicBezTo>
                    <a:pt x="1011" y="774"/>
                    <a:pt x="1041" y="887"/>
                    <a:pt x="1004" y="937"/>
                  </a:cubicBezTo>
                  <a:cubicBezTo>
                    <a:pt x="1088" y="838"/>
                    <a:pt x="1139" y="709"/>
                    <a:pt x="1139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415208" y="4465255"/>
            <a:ext cx="922376" cy="922376"/>
            <a:chOff x="2415208" y="4465255"/>
            <a:chExt cx="922376" cy="92237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B38AF09-2E1F-4E34-A5B7-2BD446E5BAF9}"/>
                </a:ext>
              </a:extLst>
            </p:cNvPr>
            <p:cNvSpPr/>
            <p:nvPr/>
          </p:nvSpPr>
          <p:spPr bwMode="auto">
            <a:xfrm>
              <a:off x="2415208" y="4465255"/>
              <a:ext cx="922376" cy="922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670172" y="4718090"/>
              <a:ext cx="416705" cy="416705"/>
              <a:chOff x="7279575" y="4867910"/>
              <a:chExt cx="2242504" cy="2242502"/>
            </a:xfrm>
          </p:grpSpPr>
          <p:sp>
            <p:nvSpPr>
              <p:cNvPr id="8" name="Freeform: Shape 47"/>
              <p:cNvSpPr/>
              <p:nvPr/>
            </p:nvSpPr>
            <p:spPr bwMode="auto">
              <a:xfrm>
                <a:off x="7279575" y="4867910"/>
                <a:ext cx="2242504" cy="2242502"/>
              </a:xfrm>
              <a:custGeom>
                <a:avLst/>
                <a:gdLst>
                  <a:gd name="connsiteX0" fmla="*/ 1121252 w 2242504"/>
                  <a:gd name="connsiteY0" fmla="*/ 224314 h 2242502"/>
                  <a:gd name="connsiteX1" fmla="*/ 224314 w 2242504"/>
                  <a:gd name="connsiteY1" fmla="*/ 1121251 h 2242502"/>
                  <a:gd name="connsiteX2" fmla="*/ 1121252 w 2242504"/>
                  <a:gd name="connsiteY2" fmla="*/ 2018188 h 2242502"/>
                  <a:gd name="connsiteX3" fmla="*/ 2018190 w 2242504"/>
                  <a:gd name="connsiteY3" fmla="*/ 1121251 h 2242502"/>
                  <a:gd name="connsiteX4" fmla="*/ 1121252 w 2242504"/>
                  <a:gd name="connsiteY4" fmla="*/ 224314 h 2242502"/>
                  <a:gd name="connsiteX5" fmla="*/ 1121252 w 2242504"/>
                  <a:gd name="connsiteY5" fmla="*/ 0 h 2242502"/>
                  <a:gd name="connsiteX6" fmla="*/ 2242504 w 2242504"/>
                  <a:gd name="connsiteY6" fmla="*/ 1121251 h 2242502"/>
                  <a:gd name="connsiteX7" fmla="*/ 1121252 w 2242504"/>
                  <a:gd name="connsiteY7" fmla="*/ 2242502 h 2242502"/>
                  <a:gd name="connsiteX8" fmla="*/ 0 w 2242504"/>
                  <a:gd name="connsiteY8" fmla="*/ 1121251 h 2242502"/>
                  <a:gd name="connsiteX9" fmla="*/ 1121252 w 2242504"/>
                  <a:gd name="connsiteY9" fmla="*/ 0 h 224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2504" h="2242502">
                    <a:moveTo>
                      <a:pt x="1121252" y="224314"/>
                    </a:moveTo>
                    <a:cubicBezTo>
                      <a:pt x="625887" y="224314"/>
                      <a:pt x="224314" y="625886"/>
                      <a:pt x="224314" y="1121251"/>
                    </a:cubicBezTo>
                    <a:cubicBezTo>
                      <a:pt x="224314" y="1616616"/>
                      <a:pt x="625887" y="2018188"/>
                      <a:pt x="1121252" y="2018188"/>
                    </a:cubicBezTo>
                    <a:cubicBezTo>
                      <a:pt x="1616617" y="2018188"/>
                      <a:pt x="2018190" y="1616616"/>
                      <a:pt x="2018190" y="1121251"/>
                    </a:cubicBezTo>
                    <a:cubicBezTo>
                      <a:pt x="2018190" y="625886"/>
                      <a:pt x="1616617" y="224314"/>
                      <a:pt x="1121252" y="224314"/>
                    </a:cubicBezTo>
                    <a:close/>
                    <a:moveTo>
                      <a:pt x="1121252" y="0"/>
                    </a:moveTo>
                    <a:cubicBezTo>
                      <a:pt x="1740502" y="0"/>
                      <a:pt x="2242504" y="502001"/>
                      <a:pt x="2242504" y="1121251"/>
                    </a:cubicBezTo>
                    <a:cubicBezTo>
                      <a:pt x="2242504" y="1740501"/>
                      <a:pt x="1740502" y="2242502"/>
                      <a:pt x="1121252" y="2242502"/>
                    </a:cubicBezTo>
                    <a:cubicBezTo>
                      <a:pt x="502002" y="2242502"/>
                      <a:pt x="0" y="1740501"/>
                      <a:pt x="0" y="1121251"/>
                    </a:cubicBezTo>
                    <a:cubicBezTo>
                      <a:pt x="0" y="502001"/>
                      <a:pt x="502002" y="0"/>
                      <a:pt x="11212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Freeform: Shape 48"/>
              <p:cNvSpPr/>
              <p:nvPr/>
            </p:nvSpPr>
            <p:spPr bwMode="auto">
              <a:xfrm>
                <a:off x="7503889" y="5092224"/>
                <a:ext cx="1793876" cy="1793874"/>
              </a:xfrm>
              <a:custGeom>
                <a:avLst/>
                <a:gdLst>
                  <a:gd name="connsiteX0" fmla="*/ 896938 w 1793876"/>
                  <a:gd name="connsiteY0" fmla="*/ 146526 h 1793874"/>
                  <a:gd name="connsiteX1" fmla="*/ 146525 w 1793876"/>
                  <a:gd name="connsiteY1" fmla="*/ 896937 h 1793874"/>
                  <a:gd name="connsiteX2" fmla="*/ 896938 w 1793876"/>
                  <a:gd name="connsiteY2" fmla="*/ 1647348 h 1793874"/>
                  <a:gd name="connsiteX3" fmla="*/ 1647351 w 1793876"/>
                  <a:gd name="connsiteY3" fmla="*/ 896937 h 1793874"/>
                  <a:gd name="connsiteX4" fmla="*/ 896938 w 1793876"/>
                  <a:gd name="connsiteY4" fmla="*/ 146526 h 1793874"/>
                  <a:gd name="connsiteX5" fmla="*/ 896938 w 1793876"/>
                  <a:gd name="connsiteY5" fmla="*/ 0 h 1793874"/>
                  <a:gd name="connsiteX6" fmla="*/ 1793876 w 1793876"/>
                  <a:gd name="connsiteY6" fmla="*/ 896937 h 1793874"/>
                  <a:gd name="connsiteX7" fmla="*/ 896938 w 1793876"/>
                  <a:gd name="connsiteY7" fmla="*/ 1793874 h 1793874"/>
                  <a:gd name="connsiteX8" fmla="*/ 0 w 1793876"/>
                  <a:gd name="connsiteY8" fmla="*/ 896937 h 1793874"/>
                  <a:gd name="connsiteX9" fmla="*/ 896938 w 1793876"/>
                  <a:gd name="connsiteY9" fmla="*/ 0 h 1793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3876" h="1793874">
                    <a:moveTo>
                      <a:pt x="896938" y="146526"/>
                    </a:moveTo>
                    <a:cubicBezTo>
                      <a:pt x="482496" y="146526"/>
                      <a:pt x="146525" y="482496"/>
                      <a:pt x="146525" y="896937"/>
                    </a:cubicBezTo>
                    <a:cubicBezTo>
                      <a:pt x="146525" y="1311378"/>
                      <a:pt x="482496" y="1647348"/>
                      <a:pt x="896938" y="1647348"/>
                    </a:cubicBezTo>
                    <a:cubicBezTo>
                      <a:pt x="1311380" y="1647348"/>
                      <a:pt x="1647351" y="1311378"/>
                      <a:pt x="1647351" y="896937"/>
                    </a:cubicBezTo>
                    <a:cubicBezTo>
                      <a:pt x="1647351" y="482496"/>
                      <a:pt x="1311380" y="146526"/>
                      <a:pt x="896938" y="146526"/>
                    </a:cubicBezTo>
                    <a:close/>
                    <a:moveTo>
                      <a:pt x="896938" y="0"/>
                    </a:moveTo>
                    <a:cubicBezTo>
                      <a:pt x="1392303" y="0"/>
                      <a:pt x="1793876" y="401572"/>
                      <a:pt x="1793876" y="896937"/>
                    </a:cubicBezTo>
                    <a:cubicBezTo>
                      <a:pt x="1793876" y="1392302"/>
                      <a:pt x="1392303" y="1793874"/>
                      <a:pt x="896938" y="1793874"/>
                    </a:cubicBezTo>
                    <a:cubicBezTo>
                      <a:pt x="401573" y="1793874"/>
                      <a:pt x="0" y="1392302"/>
                      <a:pt x="0" y="896937"/>
                    </a:cubicBezTo>
                    <a:cubicBezTo>
                      <a:pt x="0" y="401572"/>
                      <a:pt x="401573" y="0"/>
                      <a:pt x="896938" y="0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421164" y="2345134"/>
            <a:ext cx="922376" cy="922376"/>
            <a:chOff x="2417337" y="2345134"/>
            <a:chExt cx="922376" cy="9223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4B38AF09-2E1F-4E34-A5B7-2BD446E5BAF9}"/>
                </a:ext>
              </a:extLst>
            </p:cNvPr>
            <p:cNvSpPr/>
            <p:nvPr/>
          </p:nvSpPr>
          <p:spPr bwMode="auto">
            <a:xfrm>
              <a:off x="2417337" y="2345134"/>
              <a:ext cx="922376" cy="922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Freeform 13"/>
            <p:cNvSpPr>
              <a:spLocks noChangeAspect="1" noEditPoints="1"/>
            </p:cNvSpPr>
            <p:nvPr/>
          </p:nvSpPr>
          <p:spPr bwMode="black">
            <a:xfrm>
              <a:off x="2670172" y="2595548"/>
              <a:ext cx="416705" cy="421547"/>
            </a:xfrm>
            <a:custGeom>
              <a:avLst/>
              <a:gdLst>
                <a:gd name="T0" fmla="*/ 747 w 769"/>
                <a:gd name="T1" fmla="*/ 473 h 780"/>
                <a:gd name="T2" fmla="*/ 756 w 769"/>
                <a:gd name="T3" fmla="*/ 394 h 780"/>
                <a:gd name="T4" fmla="*/ 389 w 769"/>
                <a:gd name="T5" fmla="*/ 27 h 780"/>
                <a:gd name="T6" fmla="*/ 326 w 769"/>
                <a:gd name="T7" fmla="*/ 33 h 780"/>
                <a:gd name="T8" fmla="*/ 213 w 769"/>
                <a:gd name="T9" fmla="*/ 0 h 780"/>
                <a:gd name="T10" fmla="*/ 0 w 769"/>
                <a:gd name="T11" fmla="*/ 213 h 780"/>
                <a:gd name="T12" fmla="*/ 29 w 769"/>
                <a:gd name="T13" fmla="*/ 320 h 780"/>
                <a:gd name="T14" fmla="*/ 22 w 769"/>
                <a:gd name="T15" fmla="*/ 394 h 780"/>
                <a:gd name="T16" fmla="*/ 389 w 769"/>
                <a:gd name="T17" fmla="*/ 761 h 780"/>
                <a:gd name="T18" fmla="*/ 456 w 769"/>
                <a:gd name="T19" fmla="*/ 755 h 780"/>
                <a:gd name="T20" fmla="*/ 556 w 769"/>
                <a:gd name="T21" fmla="*/ 780 h 780"/>
                <a:gd name="T22" fmla="*/ 769 w 769"/>
                <a:gd name="T23" fmla="*/ 567 h 780"/>
                <a:gd name="T24" fmla="*/ 747 w 769"/>
                <a:gd name="T25" fmla="*/ 473 h 780"/>
                <a:gd name="T26" fmla="*/ 577 w 769"/>
                <a:gd name="T27" fmla="*/ 570 h 780"/>
                <a:gd name="T28" fmla="*/ 502 w 769"/>
                <a:gd name="T29" fmla="*/ 626 h 780"/>
                <a:gd name="T30" fmla="*/ 388 w 769"/>
                <a:gd name="T31" fmla="*/ 646 h 780"/>
                <a:gd name="T32" fmla="*/ 256 w 769"/>
                <a:gd name="T33" fmla="*/ 619 h 780"/>
                <a:gd name="T34" fmla="*/ 196 w 769"/>
                <a:gd name="T35" fmla="*/ 565 h 780"/>
                <a:gd name="T36" fmla="*/ 172 w 769"/>
                <a:gd name="T37" fmla="*/ 499 h 780"/>
                <a:gd name="T38" fmla="*/ 188 w 769"/>
                <a:gd name="T39" fmla="*/ 464 h 780"/>
                <a:gd name="T40" fmla="*/ 226 w 769"/>
                <a:gd name="T41" fmla="*/ 450 h 780"/>
                <a:gd name="T42" fmla="*/ 258 w 769"/>
                <a:gd name="T43" fmla="*/ 461 h 780"/>
                <a:gd name="T44" fmla="*/ 280 w 769"/>
                <a:gd name="T45" fmla="*/ 493 h 780"/>
                <a:gd name="T46" fmla="*/ 301 w 769"/>
                <a:gd name="T47" fmla="*/ 530 h 780"/>
                <a:gd name="T48" fmla="*/ 332 w 769"/>
                <a:gd name="T49" fmla="*/ 554 h 780"/>
                <a:gd name="T50" fmla="*/ 385 w 769"/>
                <a:gd name="T51" fmla="*/ 563 h 780"/>
                <a:gd name="T52" fmla="*/ 459 w 769"/>
                <a:gd name="T53" fmla="*/ 544 h 780"/>
                <a:gd name="T54" fmla="*/ 486 w 769"/>
                <a:gd name="T55" fmla="*/ 498 h 780"/>
                <a:gd name="T56" fmla="*/ 472 w 769"/>
                <a:gd name="T57" fmla="*/ 463 h 780"/>
                <a:gd name="T58" fmla="*/ 433 w 769"/>
                <a:gd name="T59" fmla="*/ 442 h 780"/>
                <a:gd name="T60" fmla="*/ 365 w 769"/>
                <a:gd name="T61" fmla="*/ 425 h 780"/>
                <a:gd name="T62" fmla="*/ 269 w 769"/>
                <a:gd name="T63" fmla="*/ 396 h 780"/>
                <a:gd name="T64" fmla="*/ 206 w 769"/>
                <a:gd name="T65" fmla="*/ 350 h 780"/>
                <a:gd name="T66" fmla="*/ 182 w 769"/>
                <a:gd name="T67" fmla="*/ 277 h 780"/>
                <a:gd name="T68" fmla="*/ 207 w 769"/>
                <a:gd name="T69" fmla="*/ 202 h 780"/>
                <a:gd name="T70" fmla="*/ 279 w 769"/>
                <a:gd name="T71" fmla="*/ 153 h 780"/>
                <a:gd name="T72" fmla="*/ 386 w 769"/>
                <a:gd name="T73" fmla="*/ 136 h 780"/>
                <a:gd name="T74" fmla="*/ 472 w 769"/>
                <a:gd name="T75" fmla="*/ 147 h 780"/>
                <a:gd name="T76" fmla="*/ 532 w 769"/>
                <a:gd name="T77" fmla="*/ 178 h 780"/>
                <a:gd name="T78" fmla="*/ 568 w 769"/>
                <a:gd name="T79" fmla="*/ 218 h 780"/>
                <a:gd name="T80" fmla="*/ 580 w 769"/>
                <a:gd name="T81" fmla="*/ 259 h 780"/>
                <a:gd name="T82" fmla="*/ 565 w 769"/>
                <a:gd name="T83" fmla="*/ 295 h 780"/>
                <a:gd name="T84" fmla="*/ 527 w 769"/>
                <a:gd name="T85" fmla="*/ 311 h 780"/>
                <a:gd name="T86" fmla="*/ 495 w 769"/>
                <a:gd name="T87" fmla="*/ 301 h 780"/>
                <a:gd name="T88" fmla="*/ 473 w 769"/>
                <a:gd name="T89" fmla="*/ 272 h 780"/>
                <a:gd name="T90" fmla="*/ 440 w 769"/>
                <a:gd name="T91" fmla="*/ 231 h 780"/>
                <a:gd name="T92" fmla="*/ 379 w 769"/>
                <a:gd name="T93" fmla="*/ 217 h 780"/>
                <a:gd name="T94" fmla="*/ 316 w 769"/>
                <a:gd name="T95" fmla="*/ 232 h 780"/>
                <a:gd name="T96" fmla="*/ 293 w 769"/>
                <a:gd name="T97" fmla="*/ 268 h 780"/>
                <a:gd name="T98" fmla="*/ 300 w 769"/>
                <a:gd name="T99" fmla="*/ 289 h 780"/>
                <a:gd name="T100" fmla="*/ 322 w 769"/>
                <a:gd name="T101" fmla="*/ 306 h 780"/>
                <a:gd name="T102" fmla="*/ 352 w 769"/>
                <a:gd name="T103" fmla="*/ 317 h 780"/>
                <a:gd name="T104" fmla="*/ 402 w 769"/>
                <a:gd name="T105" fmla="*/ 329 h 780"/>
                <a:gd name="T106" fmla="*/ 483 w 769"/>
                <a:gd name="T107" fmla="*/ 351 h 780"/>
                <a:gd name="T108" fmla="*/ 546 w 769"/>
                <a:gd name="T109" fmla="*/ 379 h 780"/>
                <a:gd name="T110" fmla="*/ 588 w 769"/>
                <a:gd name="T111" fmla="*/ 423 h 780"/>
                <a:gd name="T112" fmla="*/ 603 w 769"/>
                <a:gd name="T113" fmla="*/ 488 h 780"/>
                <a:gd name="T114" fmla="*/ 577 w 769"/>
                <a:gd name="T115" fmla="*/ 57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9" h="780">
                  <a:moveTo>
                    <a:pt x="747" y="473"/>
                  </a:moveTo>
                  <a:cubicBezTo>
                    <a:pt x="753" y="448"/>
                    <a:pt x="756" y="421"/>
                    <a:pt x="756" y="394"/>
                  </a:cubicBezTo>
                  <a:cubicBezTo>
                    <a:pt x="756" y="192"/>
                    <a:pt x="591" y="27"/>
                    <a:pt x="389" y="27"/>
                  </a:cubicBezTo>
                  <a:cubicBezTo>
                    <a:pt x="367" y="27"/>
                    <a:pt x="346" y="29"/>
                    <a:pt x="326" y="33"/>
                  </a:cubicBezTo>
                  <a:cubicBezTo>
                    <a:pt x="293" y="12"/>
                    <a:pt x="254" y="0"/>
                    <a:pt x="213" y="0"/>
                  </a:cubicBezTo>
                  <a:cubicBezTo>
                    <a:pt x="95" y="0"/>
                    <a:pt x="0" y="95"/>
                    <a:pt x="0" y="213"/>
                  </a:cubicBezTo>
                  <a:cubicBezTo>
                    <a:pt x="0" y="252"/>
                    <a:pt x="11" y="289"/>
                    <a:pt x="29" y="320"/>
                  </a:cubicBezTo>
                  <a:cubicBezTo>
                    <a:pt x="24" y="344"/>
                    <a:pt x="22" y="369"/>
                    <a:pt x="22" y="394"/>
                  </a:cubicBezTo>
                  <a:cubicBezTo>
                    <a:pt x="22" y="597"/>
                    <a:pt x="186" y="761"/>
                    <a:pt x="389" y="761"/>
                  </a:cubicBezTo>
                  <a:cubicBezTo>
                    <a:pt x="412" y="761"/>
                    <a:pt x="434" y="759"/>
                    <a:pt x="456" y="755"/>
                  </a:cubicBezTo>
                  <a:cubicBezTo>
                    <a:pt x="486" y="771"/>
                    <a:pt x="520" y="780"/>
                    <a:pt x="556" y="780"/>
                  </a:cubicBezTo>
                  <a:cubicBezTo>
                    <a:pt x="674" y="780"/>
                    <a:pt x="769" y="685"/>
                    <a:pt x="769" y="567"/>
                  </a:cubicBezTo>
                  <a:cubicBezTo>
                    <a:pt x="769" y="534"/>
                    <a:pt x="761" y="501"/>
                    <a:pt x="747" y="473"/>
                  </a:cubicBezTo>
                  <a:close/>
                  <a:moveTo>
                    <a:pt x="577" y="570"/>
                  </a:moveTo>
                  <a:cubicBezTo>
                    <a:pt x="560" y="594"/>
                    <a:pt x="535" y="613"/>
                    <a:pt x="502" y="626"/>
                  </a:cubicBezTo>
                  <a:cubicBezTo>
                    <a:pt x="470" y="640"/>
                    <a:pt x="432" y="646"/>
                    <a:pt x="388" y="646"/>
                  </a:cubicBezTo>
                  <a:cubicBezTo>
                    <a:pt x="335" y="646"/>
                    <a:pt x="291" y="637"/>
                    <a:pt x="256" y="619"/>
                  </a:cubicBezTo>
                  <a:cubicBezTo>
                    <a:pt x="232" y="605"/>
                    <a:pt x="211" y="587"/>
                    <a:pt x="196" y="565"/>
                  </a:cubicBezTo>
                  <a:cubicBezTo>
                    <a:pt x="180" y="543"/>
                    <a:pt x="172" y="520"/>
                    <a:pt x="172" y="499"/>
                  </a:cubicBezTo>
                  <a:cubicBezTo>
                    <a:pt x="172" y="485"/>
                    <a:pt x="177" y="474"/>
                    <a:pt x="188" y="464"/>
                  </a:cubicBezTo>
                  <a:cubicBezTo>
                    <a:pt x="198" y="455"/>
                    <a:pt x="211" y="450"/>
                    <a:pt x="226" y="450"/>
                  </a:cubicBezTo>
                  <a:cubicBezTo>
                    <a:pt x="239" y="450"/>
                    <a:pt x="249" y="454"/>
                    <a:pt x="258" y="461"/>
                  </a:cubicBezTo>
                  <a:cubicBezTo>
                    <a:pt x="267" y="468"/>
                    <a:pt x="274" y="479"/>
                    <a:pt x="280" y="493"/>
                  </a:cubicBezTo>
                  <a:cubicBezTo>
                    <a:pt x="286" y="508"/>
                    <a:pt x="293" y="520"/>
                    <a:pt x="301" y="530"/>
                  </a:cubicBezTo>
                  <a:cubicBezTo>
                    <a:pt x="308" y="540"/>
                    <a:pt x="318" y="548"/>
                    <a:pt x="332" y="554"/>
                  </a:cubicBezTo>
                  <a:cubicBezTo>
                    <a:pt x="345" y="560"/>
                    <a:pt x="363" y="563"/>
                    <a:pt x="385" y="563"/>
                  </a:cubicBezTo>
                  <a:cubicBezTo>
                    <a:pt x="415" y="563"/>
                    <a:pt x="440" y="557"/>
                    <a:pt x="459" y="544"/>
                  </a:cubicBezTo>
                  <a:cubicBezTo>
                    <a:pt x="477" y="532"/>
                    <a:pt x="486" y="517"/>
                    <a:pt x="486" y="498"/>
                  </a:cubicBezTo>
                  <a:cubicBezTo>
                    <a:pt x="486" y="484"/>
                    <a:pt x="481" y="472"/>
                    <a:pt x="472" y="463"/>
                  </a:cubicBezTo>
                  <a:cubicBezTo>
                    <a:pt x="462" y="454"/>
                    <a:pt x="449" y="447"/>
                    <a:pt x="433" y="442"/>
                  </a:cubicBezTo>
                  <a:cubicBezTo>
                    <a:pt x="416" y="437"/>
                    <a:pt x="393" y="431"/>
                    <a:pt x="365" y="425"/>
                  </a:cubicBezTo>
                  <a:cubicBezTo>
                    <a:pt x="327" y="417"/>
                    <a:pt x="295" y="407"/>
                    <a:pt x="269" y="396"/>
                  </a:cubicBezTo>
                  <a:cubicBezTo>
                    <a:pt x="243" y="385"/>
                    <a:pt x="222" y="370"/>
                    <a:pt x="206" y="350"/>
                  </a:cubicBezTo>
                  <a:cubicBezTo>
                    <a:pt x="190" y="331"/>
                    <a:pt x="182" y="306"/>
                    <a:pt x="182" y="277"/>
                  </a:cubicBezTo>
                  <a:cubicBezTo>
                    <a:pt x="182" y="249"/>
                    <a:pt x="191" y="224"/>
                    <a:pt x="207" y="202"/>
                  </a:cubicBezTo>
                  <a:cubicBezTo>
                    <a:pt x="224" y="181"/>
                    <a:pt x="248" y="164"/>
                    <a:pt x="279" y="153"/>
                  </a:cubicBezTo>
                  <a:cubicBezTo>
                    <a:pt x="309" y="142"/>
                    <a:pt x="345" y="136"/>
                    <a:pt x="386" y="136"/>
                  </a:cubicBezTo>
                  <a:cubicBezTo>
                    <a:pt x="419" y="136"/>
                    <a:pt x="448" y="140"/>
                    <a:pt x="472" y="147"/>
                  </a:cubicBezTo>
                  <a:cubicBezTo>
                    <a:pt x="496" y="155"/>
                    <a:pt x="516" y="165"/>
                    <a:pt x="532" y="178"/>
                  </a:cubicBezTo>
                  <a:cubicBezTo>
                    <a:pt x="549" y="190"/>
                    <a:pt x="561" y="204"/>
                    <a:pt x="568" y="218"/>
                  </a:cubicBezTo>
                  <a:cubicBezTo>
                    <a:pt x="576" y="232"/>
                    <a:pt x="580" y="246"/>
                    <a:pt x="580" y="259"/>
                  </a:cubicBezTo>
                  <a:cubicBezTo>
                    <a:pt x="580" y="273"/>
                    <a:pt x="575" y="284"/>
                    <a:pt x="565" y="295"/>
                  </a:cubicBezTo>
                  <a:cubicBezTo>
                    <a:pt x="555" y="305"/>
                    <a:pt x="542" y="311"/>
                    <a:pt x="527" y="311"/>
                  </a:cubicBezTo>
                  <a:cubicBezTo>
                    <a:pt x="513" y="311"/>
                    <a:pt x="503" y="307"/>
                    <a:pt x="495" y="301"/>
                  </a:cubicBezTo>
                  <a:cubicBezTo>
                    <a:pt x="488" y="295"/>
                    <a:pt x="481" y="285"/>
                    <a:pt x="473" y="272"/>
                  </a:cubicBezTo>
                  <a:cubicBezTo>
                    <a:pt x="464" y="254"/>
                    <a:pt x="453" y="241"/>
                    <a:pt x="440" y="231"/>
                  </a:cubicBezTo>
                  <a:cubicBezTo>
                    <a:pt x="428" y="221"/>
                    <a:pt x="407" y="217"/>
                    <a:pt x="379" y="217"/>
                  </a:cubicBezTo>
                  <a:cubicBezTo>
                    <a:pt x="353" y="217"/>
                    <a:pt x="331" y="222"/>
                    <a:pt x="316" y="232"/>
                  </a:cubicBezTo>
                  <a:cubicBezTo>
                    <a:pt x="300" y="242"/>
                    <a:pt x="293" y="254"/>
                    <a:pt x="293" y="268"/>
                  </a:cubicBezTo>
                  <a:cubicBezTo>
                    <a:pt x="293" y="276"/>
                    <a:pt x="295" y="283"/>
                    <a:pt x="300" y="289"/>
                  </a:cubicBezTo>
                  <a:cubicBezTo>
                    <a:pt x="305" y="295"/>
                    <a:pt x="313" y="301"/>
                    <a:pt x="322" y="306"/>
                  </a:cubicBezTo>
                  <a:cubicBezTo>
                    <a:pt x="332" y="310"/>
                    <a:pt x="342" y="314"/>
                    <a:pt x="352" y="317"/>
                  </a:cubicBezTo>
                  <a:cubicBezTo>
                    <a:pt x="362" y="320"/>
                    <a:pt x="379" y="324"/>
                    <a:pt x="402" y="329"/>
                  </a:cubicBezTo>
                  <a:cubicBezTo>
                    <a:pt x="432" y="336"/>
                    <a:pt x="459" y="343"/>
                    <a:pt x="483" y="351"/>
                  </a:cubicBezTo>
                  <a:cubicBezTo>
                    <a:pt x="508" y="359"/>
                    <a:pt x="529" y="368"/>
                    <a:pt x="546" y="379"/>
                  </a:cubicBezTo>
                  <a:cubicBezTo>
                    <a:pt x="564" y="391"/>
                    <a:pt x="578" y="406"/>
                    <a:pt x="588" y="423"/>
                  </a:cubicBezTo>
                  <a:cubicBezTo>
                    <a:pt x="598" y="441"/>
                    <a:pt x="603" y="462"/>
                    <a:pt x="603" y="488"/>
                  </a:cubicBezTo>
                  <a:cubicBezTo>
                    <a:pt x="603" y="518"/>
                    <a:pt x="594" y="545"/>
                    <a:pt x="577" y="5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757050" y="4465255"/>
            <a:ext cx="922376" cy="922376"/>
            <a:chOff x="5757050" y="4465255"/>
            <a:chExt cx="922376" cy="92237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4B38AF09-2E1F-4E34-A5B7-2BD446E5BAF9}"/>
                </a:ext>
              </a:extLst>
            </p:cNvPr>
            <p:cNvSpPr/>
            <p:nvPr/>
          </p:nvSpPr>
          <p:spPr bwMode="auto">
            <a:xfrm>
              <a:off x="5757050" y="4465255"/>
              <a:ext cx="922376" cy="922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HoloLens_EC94" title="Icon of Microsoft HoloLens">
              <a:extLst>
                <a:ext uri="{FF2B5EF4-FFF2-40B4-BE49-F238E27FC236}">
                  <a16:creationId xmlns:a16="http://schemas.microsoft.com/office/drawing/2014/main" xmlns="" id="{D38282B0-906E-4073-82C9-FB183A5E78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12498" y="4816543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096762" y="4465255"/>
            <a:ext cx="922376" cy="922376"/>
            <a:chOff x="9096762" y="4465255"/>
            <a:chExt cx="922376" cy="92237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4B38AF09-2E1F-4E34-A5B7-2BD446E5BAF9}"/>
                </a:ext>
              </a:extLst>
            </p:cNvPr>
            <p:cNvSpPr/>
            <p:nvPr/>
          </p:nvSpPr>
          <p:spPr bwMode="auto">
            <a:xfrm>
              <a:off x="9096762" y="4465255"/>
              <a:ext cx="922376" cy="922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147260" y="4654058"/>
              <a:ext cx="821379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smtClean="0">
                  <a:solidFill>
                    <a:schemeClr val="bg1"/>
                  </a:solidFill>
                </a:rPr>
                <a:t>MSR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49394" y="2342711"/>
            <a:ext cx="922376" cy="922376"/>
            <a:chOff x="1000316" y="2342711"/>
            <a:chExt cx="922376" cy="92237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4B38AF09-2E1F-4E34-A5B7-2BD446E5BAF9}"/>
                </a:ext>
              </a:extLst>
            </p:cNvPr>
            <p:cNvSpPr/>
            <p:nvPr/>
          </p:nvSpPr>
          <p:spPr bwMode="auto">
            <a:xfrm>
              <a:off x="1000316" y="2342711"/>
              <a:ext cx="922376" cy="922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brain_2" title="Icon of a brain with circles and connection lines inside">
              <a:extLst>
                <a:ext uri="{FF2B5EF4-FFF2-40B4-BE49-F238E27FC236}">
                  <a16:creationId xmlns:a16="http://schemas.microsoft.com/office/drawing/2014/main" xmlns="" id="{43831704-DBA6-45CF-8A80-E22CC7AFCA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8764" y="2621019"/>
              <a:ext cx="545479" cy="365760"/>
            </a:xfrm>
            <a:custGeom>
              <a:avLst/>
              <a:gdLst>
                <a:gd name="T0" fmla="*/ 379 w 440"/>
                <a:gd name="T1" fmla="*/ 133 h 295"/>
                <a:gd name="T2" fmla="*/ 379 w 440"/>
                <a:gd name="T3" fmla="*/ 169 h 295"/>
                <a:gd name="T4" fmla="*/ 259 w 440"/>
                <a:gd name="T5" fmla="*/ 181 h 295"/>
                <a:gd name="T6" fmla="*/ 295 w 440"/>
                <a:gd name="T7" fmla="*/ 181 h 295"/>
                <a:gd name="T8" fmla="*/ 259 w 440"/>
                <a:gd name="T9" fmla="*/ 181 h 295"/>
                <a:gd name="T10" fmla="*/ 114 w 440"/>
                <a:gd name="T11" fmla="*/ 179 h 295"/>
                <a:gd name="T12" fmla="*/ 78 w 440"/>
                <a:gd name="T13" fmla="*/ 169 h 295"/>
                <a:gd name="T14" fmla="*/ 235 w 440"/>
                <a:gd name="T15" fmla="*/ 88 h 295"/>
                <a:gd name="T16" fmla="*/ 192 w 440"/>
                <a:gd name="T17" fmla="*/ 79 h 295"/>
                <a:gd name="T18" fmla="*/ 174 w 440"/>
                <a:gd name="T19" fmla="*/ 97 h 295"/>
                <a:gd name="T20" fmla="*/ 174 w 440"/>
                <a:gd name="T21" fmla="*/ 61 h 295"/>
                <a:gd name="T22" fmla="*/ 277 w 440"/>
                <a:gd name="T23" fmla="*/ 85 h 295"/>
                <a:gd name="T24" fmla="*/ 313 w 440"/>
                <a:gd name="T25" fmla="*/ 85 h 295"/>
                <a:gd name="T26" fmla="*/ 277 w 440"/>
                <a:gd name="T27" fmla="*/ 85 h 295"/>
                <a:gd name="T28" fmla="*/ 168 w 440"/>
                <a:gd name="T29" fmla="*/ 205 h 295"/>
                <a:gd name="T30" fmla="*/ 168 w 440"/>
                <a:gd name="T31" fmla="*/ 169 h 295"/>
                <a:gd name="T32" fmla="*/ 42 w 440"/>
                <a:gd name="T33" fmla="*/ 169 h 295"/>
                <a:gd name="T34" fmla="*/ 78 w 440"/>
                <a:gd name="T35" fmla="*/ 169 h 295"/>
                <a:gd name="T36" fmla="*/ 42 w 440"/>
                <a:gd name="T37" fmla="*/ 169 h 295"/>
                <a:gd name="T38" fmla="*/ 284 w 440"/>
                <a:gd name="T39" fmla="*/ 121 h 295"/>
                <a:gd name="T40" fmla="*/ 295 w 440"/>
                <a:gd name="T41" fmla="*/ 103 h 295"/>
                <a:gd name="T42" fmla="*/ 114 w 440"/>
                <a:gd name="T43" fmla="*/ 125 h 295"/>
                <a:gd name="T44" fmla="*/ 143 w 440"/>
                <a:gd name="T45" fmla="*/ 133 h 295"/>
                <a:gd name="T46" fmla="*/ 168 w 440"/>
                <a:gd name="T47" fmla="*/ 144 h 295"/>
                <a:gd name="T48" fmla="*/ 361 w 440"/>
                <a:gd name="T49" fmla="*/ 151 h 295"/>
                <a:gd name="T50" fmla="*/ 331 w 440"/>
                <a:gd name="T51" fmla="*/ 160 h 295"/>
                <a:gd name="T52" fmla="*/ 331 w 440"/>
                <a:gd name="T53" fmla="*/ 243 h 295"/>
                <a:gd name="T54" fmla="*/ 321 w 440"/>
                <a:gd name="T55" fmla="*/ 181 h 295"/>
                <a:gd name="T56" fmla="*/ 358 w 440"/>
                <a:gd name="T57" fmla="*/ 206 h 295"/>
                <a:gd name="T58" fmla="*/ 440 w 440"/>
                <a:gd name="T59" fmla="*/ 163 h 295"/>
                <a:gd name="T60" fmla="*/ 388 w 440"/>
                <a:gd name="T61" fmla="*/ 110 h 295"/>
                <a:gd name="T62" fmla="*/ 227 w 440"/>
                <a:gd name="T63" fmla="*/ 30 h 295"/>
                <a:gd name="T64" fmla="*/ 68 w 440"/>
                <a:gd name="T65" fmla="*/ 103 h 295"/>
                <a:gd name="T66" fmla="*/ 4 w 440"/>
                <a:gd name="T67" fmla="*/ 165 h 295"/>
                <a:gd name="T68" fmla="*/ 164 w 440"/>
                <a:gd name="T69" fmla="*/ 237 h 295"/>
                <a:gd name="T70" fmla="*/ 358 w 440"/>
                <a:gd name="T71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0" h="295">
                  <a:moveTo>
                    <a:pt x="361" y="151"/>
                  </a:moveTo>
                  <a:cubicBezTo>
                    <a:pt x="361" y="141"/>
                    <a:pt x="369" y="133"/>
                    <a:pt x="379" y="133"/>
                  </a:cubicBezTo>
                  <a:cubicBezTo>
                    <a:pt x="389" y="133"/>
                    <a:pt x="397" y="141"/>
                    <a:pt x="397" y="151"/>
                  </a:cubicBezTo>
                  <a:cubicBezTo>
                    <a:pt x="397" y="161"/>
                    <a:pt x="389" y="169"/>
                    <a:pt x="379" y="169"/>
                  </a:cubicBezTo>
                  <a:cubicBezTo>
                    <a:pt x="369" y="169"/>
                    <a:pt x="361" y="161"/>
                    <a:pt x="361" y="151"/>
                  </a:cubicBezTo>
                  <a:close/>
                  <a:moveTo>
                    <a:pt x="259" y="181"/>
                  </a:moveTo>
                  <a:cubicBezTo>
                    <a:pt x="259" y="191"/>
                    <a:pt x="267" y="199"/>
                    <a:pt x="277" y="199"/>
                  </a:cubicBezTo>
                  <a:cubicBezTo>
                    <a:pt x="287" y="199"/>
                    <a:pt x="295" y="191"/>
                    <a:pt x="295" y="181"/>
                  </a:cubicBezTo>
                  <a:cubicBezTo>
                    <a:pt x="295" y="171"/>
                    <a:pt x="287" y="163"/>
                    <a:pt x="277" y="163"/>
                  </a:cubicBezTo>
                  <a:cubicBezTo>
                    <a:pt x="267" y="163"/>
                    <a:pt x="259" y="171"/>
                    <a:pt x="259" y="181"/>
                  </a:cubicBezTo>
                  <a:close/>
                  <a:moveTo>
                    <a:pt x="114" y="239"/>
                  </a:moveTo>
                  <a:cubicBezTo>
                    <a:pt x="114" y="179"/>
                    <a:pt x="114" y="179"/>
                    <a:pt x="114" y="179"/>
                  </a:cubicBezTo>
                  <a:cubicBezTo>
                    <a:pt x="114" y="179"/>
                    <a:pt x="109" y="169"/>
                    <a:pt x="104" y="169"/>
                  </a:cubicBezTo>
                  <a:cubicBezTo>
                    <a:pt x="104" y="169"/>
                    <a:pt x="104" y="169"/>
                    <a:pt x="78" y="169"/>
                  </a:cubicBezTo>
                  <a:moveTo>
                    <a:pt x="235" y="260"/>
                  </a:moveTo>
                  <a:cubicBezTo>
                    <a:pt x="235" y="260"/>
                    <a:pt x="235" y="260"/>
                    <a:pt x="235" y="88"/>
                  </a:cubicBezTo>
                  <a:cubicBezTo>
                    <a:pt x="235" y="82"/>
                    <a:pt x="231" y="79"/>
                    <a:pt x="225" y="79"/>
                  </a:cubicBezTo>
                  <a:cubicBezTo>
                    <a:pt x="225" y="79"/>
                    <a:pt x="225" y="79"/>
                    <a:pt x="192" y="79"/>
                  </a:cubicBezTo>
                  <a:moveTo>
                    <a:pt x="156" y="79"/>
                  </a:moveTo>
                  <a:cubicBezTo>
                    <a:pt x="156" y="89"/>
                    <a:pt x="164" y="97"/>
                    <a:pt x="174" y="97"/>
                  </a:cubicBezTo>
                  <a:cubicBezTo>
                    <a:pt x="184" y="97"/>
                    <a:pt x="192" y="89"/>
                    <a:pt x="192" y="79"/>
                  </a:cubicBezTo>
                  <a:cubicBezTo>
                    <a:pt x="192" y="69"/>
                    <a:pt x="184" y="61"/>
                    <a:pt x="174" y="61"/>
                  </a:cubicBezTo>
                  <a:cubicBezTo>
                    <a:pt x="164" y="61"/>
                    <a:pt x="156" y="69"/>
                    <a:pt x="156" y="79"/>
                  </a:cubicBezTo>
                  <a:close/>
                  <a:moveTo>
                    <a:pt x="277" y="85"/>
                  </a:moveTo>
                  <a:cubicBezTo>
                    <a:pt x="277" y="95"/>
                    <a:pt x="285" y="103"/>
                    <a:pt x="295" y="103"/>
                  </a:cubicBezTo>
                  <a:cubicBezTo>
                    <a:pt x="305" y="103"/>
                    <a:pt x="313" y="95"/>
                    <a:pt x="313" y="85"/>
                  </a:cubicBezTo>
                  <a:cubicBezTo>
                    <a:pt x="313" y="75"/>
                    <a:pt x="305" y="67"/>
                    <a:pt x="295" y="67"/>
                  </a:cubicBezTo>
                  <a:cubicBezTo>
                    <a:pt x="285" y="67"/>
                    <a:pt x="277" y="75"/>
                    <a:pt x="277" y="85"/>
                  </a:cubicBezTo>
                  <a:close/>
                  <a:moveTo>
                    <a:pt x="150" y="187"/>
                  </a:moveTo>
                  <a:cubicBezTo>
                    <a:pt x="150" y="197"/>
                    <a:pt x="158" y="205"/>
                    <a:pt x="168" y="205"/>
                  </a:cubicBezTo>
                  <a:cubicBezTo>
                    <a:pt x="178" y="205"/>
                    <a:pt x="186" y="197"/>
                    <a:pt x="186" y="187"/>
                  </a:cubicBezTo>
                  <a:cubicBezTo>
                    <a:pt x="186" y="177"/>
                    <a:pt x="178" y="169"/>
                    <a:pt x="168" y="169"/>
                  </a:cubicBezTo>
                  <a:cubicBezTo>
                    <a:pt x="158" y="169"/>
                    <a:pt x="150" y="177"/>
                    <a:pt x="150" y="187"/>
                  </a:cubicBezTo>
                  <a:close/>
                  <a:moveTo>
                    <a:pt x="42" y="169"/>
                  </a:moveTo>
                  <a:cubicBezTo>
                    <a:pt x="42" y="179"/>
                    <a:pt x="50" y="187"/>
                    <a:pt x="60" y="187"/>
                  </a:cubicBezTo>
                  <a:cubicBezTo>
                    <a:pt x="70" y="187"/>
                    <a:pt x="78" y="179"/>
                    <a:pt x="78" y="169"/>
                  </a:cubicBezTo>
                  <a:cubicBezTo>
                    <a:pt x="78" y="159"/>
                    <a:pt x="70" y="151"/>
                    <a:pt x="60" y="151"/>
                  </a:cubicBezTo>
                  <a:cubicBezTo>
                    <a:pt x="50" y="151"/>
                    <a:pt x="42" y="159"/>
                    <a:pt x="42" y="169"/>
                  </a:cubicBezTo>
                  <a:close/>
                  <a:moveTo>
                    <a:pt x="235" y="121"/>
                  </a:moveTo>
                  <a:cubicBezTo>
                    <a:pt x="235" y="121"/>
                    <a:pt x="235" y="121"/>
                    <a:pt x="284" y="121"/>
                  </a:cubicBezTo>
                  <a:cubicBezTo>
                    <a:pt x="290" y="121"/>
                    <a:pt x="295" y="117"/>
                    <a:pt x="295" y="112"/>
                  </a:cubicBezTo>
                  <a:cubicBezTo>
                    <a:pt x="295" y="112"/>
                    <a:pt x="295" y="112"/>
                    <a:pt x="295" y="103"/>
                  </a:cubicBezTo>
                  <a:moveTo>
                    <a:pt x="114" y="49"/>
                  </a:moveTo>
                  <a:cubicBezTo>
                    <a:pt x="114" y="49"/>
                    <a:pt x="114" y="51"/>
                    <a:pt x="114" y="125"/>
                  </a:cubicBezTo>
                  <a:cubicBezTo>
                    <a:pt x="114" y="130"/>
                    <a:pt x="118" y="133"/>
                    <a:pt x="123" y="133"/>
                  </a:cubicBezTo>
                  <a:cubicBezTo>
                    <a:pt x="123" y="133"/>
                    <a:pt x="123" y="133"/>
                    <a:pt x="143" y="133"/>
                  </a:cubicBezTo>
                  <a:cubicBezTo>
                    <a:pt x="143" y="133"/>
                    <a:pt x="143" y="133"/>
                    <a:pt x="158" y="133"/>
                  </a:cubicBezTo>
                  <a:cubicBezTo>
                    <a:pt x="163" y="133"/>
                    <a:pt x="168" y="139"/>
                    <a:pt x="168" y="144"/>
                  </a:cubicBezTo>
                  <a:cubicBezTo>
                    <a:pt x="168" y="144"/>
                    <a:pt x="168" y="144"/>
                    <a:pt x="168" y="169"/>
                  </a:cubicBezTo>
                  <a:moveTo>
                    <a:pt x="361" y="151"/>
                  </a:moveTo>
                  <a:cubicBezTo>
                    <a:pt x="361" y="151"/>
                    <a:pt x="361" y="151"/>
                    <a:pt x="340" y="151"/>
                  </a:cubicBezTo>
                  <a:cubicBezTo>
                    <a:pt x="335" y="151"/>
                    <a:pt x="331" y="155"/>
                    <a:pt x="331" y="160"/>
                  </a:cubicBezTo>
                  <a:cubicBezTo>
                    <a:pt x="331" y="160"/>
                    <a:pt x="331" y="160"/>
                    <a:pt x="331" y="205"/>
                  </a:cubicBezTo>
                  <a:moveTo>
                    <a:pt x="331" y="243"/>
                  </a:moveTo>
                  <a:cubicBezTo>
                    <a:pt x="331" y="243"/>
                    <a:pt x="331" y="243"/>
                    <a:pt x="331" y="190"/>
                  </a:cubicBezTo>
                  <a:cubicBezTo>
                    <a:pt x="331" y="185"/>
                    <a:pt x="327" y="181"/>
                    <a:pt x="321" y="181"/>
                  </a:cubicBezTo>
                  <a:cubicBezTo>
                    <a:pt x="321" y="181"/>
                    <a:pt x="321" y="181"/>
                    <a:pt x="295" y="181"/>
                  </a:cubicBezTo>
                  <a:moveTo>
                    <a:pt x="358" y="206"/>
                  </a:moveTo>
                  <a:cubicBezTo>
                    <a:pt x="367" y="212"/>
                    <a:pt x="377" y="215"/>
                    <a:pt x="388" y="215"/>
                  </a:cubicBezTo>
                  <a:cubicBezTo>
                    <a:pt x="417" y="215"/>
                    <a:pt x="440" y="192"/>
                    <a:pt x="440" y="163"/>
                  </a:cubicBezTo>
                  <a:cubicBezTo>
                    <a:pt x="440" y="134"/>
                    <a:pt x="417" y="111"/>
                    <a:pt x="388" y="111"/>
                  </a:cubicBezTo>
                  <a:cubicBezTo>
                    <a:pt x="388" y="110"/>
                    <a:pt x="388" y="110"/>
                    <a:pt x="388" y="110"/>
                  </a:cubicBezTo>
                  <a:cubicBezTo>
                    <a:pt x="388" y="110"/>
                    <a:pt x="379" y="38"/>
                    <a:pt x="310" y="41"/>
                  </a:cubicBezTo>
                  <a:cubicBezTo>
                    <a:pt x="310" y="41"/>
                    <a:pt x="275" y="4"/>
                    <a:pt x="227" y="30"/>
                  </a:cubicBezTo>
                  <a:cubicBezTo>
                    <a:pt x="227" y="30"/>
                    <a:pt x="183" y="0"/>
                    <a:pt x="146" y="53"/>
                  </a:cubicBezTo>
                  <a:cubicBezTo>
                    <a:pt x="146" y="53"/>
                    <a:pt x="79" y="26"/>
                    <a:pt x="68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8" y="103"/>
                    <a:pt x="7" y="116"/>
                    <a:pt x="4" y="165"/>
                  </a:cubicBezTo>
                  <a:cubicBezTo>
                    <a:pt x="0" y="213"/>
                    <a:pt x="42" y="247"/>
                    <a:pt x="87" y="215"/>
                  </a:cubicBezTo>
                  <a:cubicBezTo>
                    <a:pt x="87" y="215"/>
                    <a:pt x="120" y="263"/>
                    <a:pt x="164" y="237"/>
                  </a:cubicBezTo>
                  <a:cubicBezTo>
                    <a:pt x="164" y="237"/>
                    <a:pt x="222" y="295"/>
                    <a:pt x="270" y="235"/>
                  </a:cubicBezTo>
                  <a:cubicBezTo>
                    <a:pt x="270" y="235"/>
                    <a:pt x="329" y="282"/>
                    <a:pt x="358" y="206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Toolkit: Getting Started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57597" y="5327649"/>
            <a:ext cx="11887200" cy="1371600"/>
            <a:chOff x="457597" y="5327649"/>
            <a:chExt cx="11887200" cy="13716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57597" y="5327649"/>
              <a:ext cx="1408431" cy="1371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1864366" y="5327649"/>
              <a:ext cx="10480431" cy="1371600"/>
            </a:xfrm>
            <a:prstGeom prst="rect">
              <a:avLst/>
            </a:prstGeom>
          </p:spPr>
          <p:txBody>
            <a:bodyPr wrap="none" lIns="182880" tIns="146304" rIns="182880" bIns="146304" anchor="t"/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Semibold" pitchFamily="34" charset="0"/>
                  <a:ea typeface="+mn-ea"/>
                  <a:cs typeface="+mn-cs"/>
                </a:defRPr>
              </a:lvl1pPr>
              <a:lvl2pPr marL="460375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2pPr>
              <a:lvl3pPr marL="1204913" indent="-34925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3pPr>
              <a:lvl4pPr marL="1538288" indent="-27940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4pPr>
              <a:lvl5pPr marL="1887538" indent="-2825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spc="-7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Cloud</a:t>
              </a:r>
              <a:endParaRPr lang="en-US" sz="3200" spc="-7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Data Science Virtual Machine 🏅 | Azure Notebooks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Azure Batch AI Training (CPU/GPU), </a:t>
              </a:r>
              <a:b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Project </a:t>
              </a:r>
              <a:r>
                <a:rPr lang="en-US" sz="2000" dirty="0" err="1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BrainWave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(FPGA)</a:t>
              </a:r>
              <a:endParaRPr lang="en-US" sz="200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7" name="cloud" title="Icon of a cloud">
              <a:extLst>
                <a:ext uri="{FF2B5EF4-FFF2-40B4-BE49-F238E27FC236}">
                  <a16:creationId xmlns="" xmlns:a16="http://schemas.microsoft.com/office/drawing/2014/main" id="{9E29AF18-9A42-483A-921D-C3A5B3D9CD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6493" y="5780705"/>
              <a:ext cx="730637" cy="465487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7597" y="1212849"/>
            <a:ext cx="11887200" cy="1325880"/>
            <a:chOff x="457597" y="1212849"/>
            <a:chExt cx="11887200" cy="1325880"/>
          </a:xfrm>
        </p:grpSpPr>
        <p:sp>
          <p:nvSpPr>
            <p:cNvPr id="5" name="Rectangle 4"/>
            <p:cNvSpPr/>
            <p:nvPr/>
          </p:nvSpPr>
          <p:spPr bwMode="auto">
            <a:xfrm>
              <a:off x="457597" y="1212849"/>
              <a:ext cx="1408431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" name="Text Placeholder 4"/>
            <p:cNvSpPr txBox="1">
              <a:spLocks/>
            </p:cNvSpPr>
            <p:nvPr/>
          </p:nvSpPr>
          <p:spPr>
            <a:xfrm>
              <a:off x="1864366" y="1212849"/>
              <a:ext cx="10480431" cy="1325880"/>
            </a:xfrm>
            <a:prstGeom prst="rect">
              <a:avLst/>
            </a:prstGeom>
          </p:spPr>
          <p:txBody>
            <a:bodyPr wrap="none" lIns="182880" tIns="146304" rIns="182880" bIns="146304" anchor="t"/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Semibold" pitchFamily="34" charset="0"/>
                  <a:ea typeface="+mn-ea"/>
                  <a:cs typeface="+mn-cs"/>
                </a:defRPr>
              </a:lvl1pPr>
              <a:lvl2pPr marL="460375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2pPr>
              <a:lvl3pPr marL="1204913" indent="-34925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3pPr>
              <a:lvl4pPr marL="1538288" indent="-27940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4pPr>
              <a:lvl5pPr marL="1887538" indent="-2825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spc="-7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Windows</a:t>
              </a:r>
              <a:endParaRPr lang="en-US" sz="3200" spc="-7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CPU | GPU</a:t>
              </a:r>
              <a:b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2000" dirty="0" err="1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NuGet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mr-IN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–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CPU | </a:t>
              </a:r>
              <a:r>
                <a:rPr lang="en-US" sz="2000" dirty="0" err="1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NuGet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mr-IN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–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GPU | </a:t>
              </a:r>
              <a:r>
                <a:rPr lang="en-US" sz="2000" dirty="0" err="1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NuGet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mr-IN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–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UWP CPU</a:t>
              </a:r>
              <a:endParaRPr lang="en-US" sz="200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8" name="Touchscreen" title="Icon of a closed hand with one finger touching a screen">
              <a:extLst>
                <a:ext uri="{FF2B5EF4-FFF2-40B4-BE49-F238E27FC236}">
                  <a16:creationId xmlns="" xmlns:a16="http://schemas.microsoft.com/office/drawing/2014/main" id="{1777BEA5-9ECA-4A94-AAAE-A232DE3D59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9733" y="1595818"/>
              <a:ext cx="597208" cy="559941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7597" y="2584449"/>
            <a:ext cx="11887200" cy="1325880"/>
            <a:chOff x="457597" y="2584449"/>
            <a:chExt cx="11887200" cy="1325880"/>
          </a:xfrm>
        </p:grpSpPr>
        <p:sp>
          <p:nvSpPr>
            <p:cNvPr id="7" name="Rectangle 6"/>
            <p:cNvSpPr/>
            <p:nvPr/>
          </p:nvSpPr>
          <p:spPr bwMode="auto">
            <a:xfrm>
              <a:off x="457597" y="2584449"/>
              <a:ext cx="1408431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" name="Text Placeholder 4"/>
            <p:cNvSpPr txBox="1">
              <a:spLocks/>
            </p:cNvSpPr>
            <p:nvPr/>
          </p:nvSpPr>
          <p:spPr>
            <a:xfrm>
              <a:off x="1864366" y="2584449"/>
              <a:ext cx="10480431" cy="1325880"/>
            </a:xfrm>
            <a:prstGeom prst="rect">
              <a:avLst/>
            </a:prstGeom>
          </p:spPr>
          <p:txBody>
            <a:bodyPr wrap="none" lIns="182880" tIns="146304" rIns="182880" bIns="146304" anchor="t"/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Semibold" pitchFamily="34" charset="0"/>
                  <a:ea typeface="+mn-ea"/>
                  <a:cs typeface="+mn-cs"/>
                </a:defRPr>
              </a:lvl1pPr>
              <a:lvl2pPr marL="460375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2pPr>
              <a:lvl3pPr marL="1204913" indent="-34925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3pPr>
              <a:lvl4pPr marL="1538288" indent="-27940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4pPr>
              <a:lvl5pPr marL="1887538" indent="-2825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spc="-7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Linux</a:t>
              </a:r>
              <a:endParaRPr lang="en-US" sz="3200" spc="-7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CPU | GPU | Docker </a:t>
              </a:r>
              <a:r>
                <a:rPr lang="mr-IN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–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CPU | Docker </a:t>
              </a:r>
              <a:r>
                <a:rPr lang="mr-IN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–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GPU</a:t>
              </a:r>
              <a:b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Ubuntu 14.04, 16.04 | Requires </a:t>
              </a:r>
              <a:r>
                <a:rPr lang="en-US" sz="2000" dirty="0" err="1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OpenMPI</a:t>
              </a:r>
              <a:endParaRPr lang="en-US" sz="200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" name="server" title="Icon of a server tower">
              <a:extLst>
                <a:ext uri="{FF2B5EF4-FFF2-40B4-BE49-F238E27FC236}">
                  <a16:creationId xmlns="" xmlns:a16="http://schemas.microsoft.com/office/drawing/2014/main" id="{7F1240FB-CD3D-45C3-8929-CE638C03DBB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0867" y="2969414"/>
              <a:ext cx="291856" cy="554344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7597" y="3956049"/>
            <a:ext cx="11887200" cy="1325880"/>
            <a:chOff x="457597" y="3956049"/>
            <a:chExt cx="11887200" cy="1325880"/>
          </a:xfrm>
        </p:grpSpPr>
        <p:sp>
          <p:nvSpPr>
            <p:cNvPr id="9" name="Rectangle 8"/>
            <p:cNvSpPr/>
            <p:nvPr/>
          </p:nvSpPr>
          <p:spPr bwMode="auto">
            <a:xfrm>
              <a:off x="457597" y="3956049"/>
              <a:ext cx="1408431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1864366" y="3956049"/>
              <a:ext cx="10480431" cy="1325880"/>
            </a:xfrm>
            <a:prstGeom prst="rect">
              <a:avLst/>
            </a:prstGeom>
          </p:spPr>
          <p:txBody>
            <a:bodyPr wrap="none" lIns="182880" tIns="146304" rIns="182880" bIns="146304" anchor="t"/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Semibold" pitchFamily="34" charset="0"/>
                  <a:ea typeface="+mn-ea"/>
                  <a:cs typeface="+mn-cs"/>
                </a:defRPr>
              </a:lvl1pPr>
              <a:lvl2pPr marL="460375" indent="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None/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2pPr>
              <a:lvl3pPr marL="1204913" indent="-34925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3pPr>
              <a:lvl4pPr marL="1538288" indent="-27940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4pPr>
              <a:lvl5pPr marL="1887538" indent="-2825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Segoe UI Light" pitchFamily="34" charset="0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spc="-70" dirty="0" err="1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macOS</a:t>
              </a:r>
              <a:endParaRPr lang="en-US" sz="3200" spc="-7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SzTx/>
              </a:pP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Docker </a:t>
              </a:r>
              <a:r>
                <a:rPr lang="mr-IN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–</a:t>
              </a:r>
              <a:r>
                <a:rPr lang="en-US" sz="2000" dirty="0" smtClean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CPU</a:t>
              </a:r>
              <a:endParaRPr lang="en-US" sz="2000" dirty="0">
                <a:gradFill>
                  <a:gsLst>
                    <a:gs pos="5417">
                      <a:schemeClr val="tx1"/>
                    </a:gs>
                    <a:gs pos="28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" name="Laptop_E770" title="Icon of a laptop">
              <a:extLst>
                <a:ext uri="{FF2B5EF4-FFF2-40B4-BE49-F238E27FC236}">
                  <a16:creationId xmlns="" xmlns:a16="http://schemas.microsoft.com/office/drawing/2014/main" id="{B26D4F93-AEF4-4836-BA68-3EFBAD2D11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1886" y="4426082"/>
              <a:ext cx="578192" cy="38581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533" y="1212848"/>
            <a:ext cx="3181566" cy="55080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12280" r="12944"/>
          <a:stretch/>
        </p:blipFill>
        <p:spPr>
          <a:xfrm>
            <a:off x="6926130" y="3523757"/>
            <a:ext cx="5137969" cy="31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Toolkit: Getting Started</a:t>
            </a:r>
            <a:endParaRPr lang="en-US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74639" y="1337022"/>
            <a:ext cx="3955572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US" sz="2400" dirty="0" smtClean="0">
                <a:latin typeface="+mj-lt"/>
              </a:rPr>
              <a:t>Example</a:t>
            </a:r>
            <a:r>
              <a:rPr lang="en-US" sz="2400" dirty="0">
                <a:latin typeface="+mj-lt"/>
              </a:rPr>
              <a:t>: 2-hidden layer 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feed-forward </a:t>
            </a:r>
            <a:r>
              <a:rPr lang="en-US" sz="2400" dirty="0">
                <a:latin typeface="+mj-lt"/>
              </a:rPr>
              <a:t>NN</a:t>
            </a:r>
          </a:p>
          <a:p>
            <a:pPr marL="0" indent="0" fontAlgn="ctr">
              <a:buNone/>
            </a:pPr>
            <a:r>
              <a:rPr lang="en-US" sz="800" dirty="0"/>
              <a:t> </a:t>
            </a: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softmax(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fontAlgn="ctr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solidFill>
                <a:srgbClr val="000000"/>
              </a:solidFill>
              <a:latin typeface="Calibri" panose="020F0502020204030204"/>
            </a:endParaRPr>
          </a:p>
          <a:p>
            <a:pPr marL="0" lvl="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+mj-lt"/>
              </a:rPr>
              <a:t>with input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sz="2400" dirty="0">
                <a:latin typeface="+mj-lt"/>
              </a:rPr>
              <a:t>,</a:t>
            </a:r>
            <a:r>
              <a:rPr lang="en-US" sz="2400" dirty="0" smtClean="0">
                <a:latin typeface="+mj-lt"/>
              </a:rPr>
              <a:t>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and </a:t>
            </a:r>
            <a:r>
              <a:rPr lang="en-US" sz="2400" dirty="0">
                <a:latin typeface="+mj-lt"/>
              </a:rPr>
              <a:t>cross-entropy </a:t>
            </a:r>
            <a:r>
              <a:rPr lang="en-US" sz="2400" dirty="0" smtClean="0">
                <a:latin typeface="+mj-lt"/>
              </a:rPr>
              <a:t>loss</a:t>
            </a:r>
            <a:endParaRPr lang="en-US" sz="2400" dirty="0">
              <a:latin typeface="+mj-lt"/>
            </a:endParaRPr>
          </a:p>
          <a:p>
            <a:pPr marL="0" lvl="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alibri" panose="020F0502020204030204"/>
              </a:rPr>
              <a:t> </a:t>
            </a:r>
            <a:endParaRPr lang="en-US" sz="8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ce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2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 baseline="-40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corpus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 max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346029" y="2201118"/>
            <a:ext cx="5544616" cy="1379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h1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= Sigmoid (W1   * x  + b1)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font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h2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= Sigmoid (W2   * h1 + b2)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font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P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= Softmax (Wout * h2 + bout</a:t>
            </a:r>
            <a:r>
              <a:rPr 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346029" y="4323974"/>
            <a:ext cx="4032448" cy="438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ctr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ce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= CrossEntropy (y, P</a:t>
            </a:r>
            <a:r>
              <a:rPr 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9219394" y="1275992"/>
            <a:ext cx="2820917" cy="4632973"/>
            <a:chOff x="9219394" y="1275992"/>
            <a:chExt cx="2820917" cy="4632973"/>
          </a:xfrm>
        </p:grpSpPr>
        <p:sp>
          <p:nvSpPr>
            <p:cNvPr id="6" name="Rounded Rectangle 5"/>
            <p:cNvSpPr/>
            <p:nvPr/>
          </p:nvSpPr>
          <p:spPr>
            <a:xfrm>
              <a:off x="9450457" y="1977031"/>
              <a:ext cx="1684842" cy="1071882"/>
            </a:xfrm>
            <a:prstGeom prst="roundRect">
              <a:avLst>
                <a:gd name="adj" fmla="val 10408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en-US" sz="1200" dirty="0">
                <a:solidFill>
                  <a:srgbClr val="000000"/>
                </a:solidFill>
                <a:latin typeface="Segoe Pro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450457" y="3196231"/>
              <a:ext cx="1684842" cy="1071882"/>
            </a:xfrm>
            <a:prstGeom prst="roundRect">
              <a:avLst>
                <a:gd name="adj" fmla="val 10408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en-US" sz="1200" dirty="0">
                <a:solidFill>
                  <a:srgbClr val="000000"/>
                </a:solidFill>
                <a:latin typeface="Segoe Pro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450457" y="4415431"/>
              <a:ext cx="1684842" cy="1071882"/>
            </a:xfrm>
            <a:prstGeom prst="roundRect">
              <a:avLst>
                <a:gd name="adj" fmla="val 10408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en-US" sz="1200" dirty="0">
                <a:solidFill>
                  <a:srgbClr val="000000"/>
                </a:solidFill>
                <a:latin typeface="Segoe Pro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361879" y="1887654"/>
              <a:ext cx="1859282" cy="3684299"/>
            </a:xfrm>
            <a:prstGeom prst="roundRect">
              <a:avLst>
                <a:gd name="adj" fmla="val 10408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/>
              <a:endParaRPr lang="en-US" sz="1200" dirty="0">
                <a:solidFill>
                  <a:srgbClr val="000000"/>
                </a:solidFill>
                <a:latin typeface="Segoe Pro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0478211" y="5063131"/>
              <a:ext cx="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11467293" y="1781449"/>
              <a:ext cx="1518" cy="38531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0478211" y="5444131"/>
              <a:ext cx="0" cy="190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10325811" y="5215531"/>
              <a:ext cx="304800" cy="228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Pro" charset="0"/>
                </a:rPr>
                <a:t>•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325811" y="4834531"/>
              <a:ext cx="304800" cy="228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Pro" charset="0"/>
                </a:rPr>
                <a:t>+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0325811" y="4453531"/>
              <a:ext cx="304800" cy="228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srgbClr val="000000"/>
                  </a:solidFill>
                  <a:latin typeface="Symbol" panose="05050102010706020507" pitchFamily="18" charset="2"/>
                </a:rPr>
                <a:t>s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325811" y="3996331"/>
              <a:ext cx="304800" cy="228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Pro" charset="0"/>
                </a:rPr>
                <a:t>•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325811" y="3615331"/>
              <a:ext cx="304800" cy="228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Pro" charset="0"/>
                </a:rPr>
                <a:t>+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325811" y="3234331"/>
              <a:ext cx="304800" cy="228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srgbClr val="000000"/>
                  </a:solidFill>
                  <a:latin typeface="Symbol" panose="05050102010706020507" pitchFamily="18" charset="2"/>
                </a:rPr>
                <a:t>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0324293" y="2782213"/>
              <a:ext cx="304800" cy="228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Pro" charset="0"/>
                </a:rPr>
                <a:t>•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0324293" y="2401213"/>
              <a:ext cx="304800" cy="228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Pro" charset="0"/>
                </a:rPr>
                <a:t>+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867093" y="2020213"/>
              <a:ext cx="1219200" cy="18541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srgbClr val="000000"/>
                  </a:solidFill>
                  <a:latin typeface="Segoe Pro"/>
                </a:rPr>
                <a:t>Softmax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10478211" y="4682131"/>
              <a:ext cx="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0478211" y="4224931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10478211" y="3843931"/>
              <a:ext cx="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10476693" y="3010813"/>
              <a:ext cx="1518" cy="223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10476693" y="2629813"/>
              <a:ext cx="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10478211" y="3462931"/>
              <a:ext cx="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10476693" y="2205631"/>
              <a:ext cx="0" cy="195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10476693" y="1778908"/>
              <a:ext cx="0" cy="241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9944811" y="5329831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9868611" y="5253631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868611" y="5329831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402011" y="5634631"/>
              <a:ext cx="74682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10478211" y="5634631"/>
              <a:ext cx="73164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9944811" y="4948831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868611" y="4872631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9868611" y="4948831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9944811" y="4110631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9868611" y="4034431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9868611" y="4110631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9944811" y="3729631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9868611" y="3653431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9868611" y="3729631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943293" y="289651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9867093" y="2820313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9867093" y="2896513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9943293" y="251551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9867093" y="2439313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9867093" y="2515513"/>
              <a:ext cx="76200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9533331" y="5215531"/>
              <a:ext cx="411479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pPr algn="r"/>
              <a:r>
                <a:rPr lang="en-US" sz="1200" baseline="0" dirty="0">
                  <a:latin typeface="Segoe Pro" charset="0"/>
                </a:rPr>
                <a:t>W</a:t>
              </a:r>
              <a:r>
                <a:rPr lang="en-US" sz="1200" baseline="-25000" dirty="0">
                  <a:latin typeface="Segoe Pro" charset="0"/>
                </a:rPr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533332" y="4834531"/>
              <a:ext cx="411479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pPr algn="r"/>
              <a:r>
                <a:rPr lang="en-US" sz="1200" baseline="0" dirty="0">
                  <a:latin typeface="Segoe Pro" charset="0"/>
                </a:rPr>
                <a:t>b</a:t>
              </a:r>
              <a:r>
                <a:rPr lang="en-US" sz="1200" baseline="-25000" dirty="0">
                  <a:latin typeface="Segoe Pro" charset="0"/>
                </a:rPr>
                <a:t>1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533334" y="3996331"/>
              <a:ext cx="411479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pPr algn="r"/>
              <a:r>
                <a:rPr lang="en-US" sz="1200" baseline="0" dirty="0">
                  <a:latin typeface="Segoe Pro" charset="0"/>
                </a:rPr>
                <a:t>W</a:t>
              </a:r>
              <a:r>
                <a:rPr lang="en-US" sz="1200" baseline="-25000" dirty="0">
                  <a:latin typeface="Segoe Pro" charset="0"/>
                </a:rPr>
                <a:t>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33335" y="3615331"/>
              <a:ext cx="411479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pPr algn="r"/>
              <a:r>
                <a:rPr lang="en-US" sz="1200" baseline="0" dirty="0">
                  <a:latin typeface="Segoe Pro" charset="0"/>
                </a:rPr>
                <a:t>b</a:t>
              </a:r>
              <a:r>
                <a:rPr lang="en-US" sz="1200" baseline="-25000" dirty="0">
                  <a:latin typeface="Segoe Pro" charset="0"/>
                </a:rPr>
                <a:t>2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33693" y="2782213"/>
              <a:ext cx="609605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pPr algn="r"/>
              <a:r>
                <a:rPr lang="en-US" sz="1200" baseline="0" dirty="0">
                  <a:latin typeface="Segoe Pro" charset="0"/>
                </a:rPr>
                <a:t>W</a:t>
              </a:r>
              <a:r>
                <a:rPr lang="en-US" sz="1200" baseline="-25000" dirty="0">
                  <a:latin typeface="Segoe Pro" charset="0"/>
                </a:rPr>
                <a:t>out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19394" y="2401213"/>
              <a:ext cx="723906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pPr algn="r"/>
              <a:r>
                <a:rPr lang="en-US" sz="1200" baseline="0" dirty="0">
                  <a:latin typeface="Segoe Pro" charset="0"/>
                </a:rPr>
                <a:t>b</a:t>
              </a:r>
              <a:r>
                <a:rPr lang="en-US" sz="1200" baseline="-25000" dirty="0">
                  <a:latin typeface="Segoe Pro" charset="0"/>
                </a:rPr>
                <a:t>out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9868611" y="1596031"/>
              <a:ext cx="2171700" cy="18541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srgbClr val="000000"/>
                  </a:solidFill>
                  <a:latin typeface="Segoe Pro"/>
                </a:rPr>
                <a:t>CrossEntropy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11395647" y="5634631"/>
              <a:ext cx="74682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11471847" y="5634631"/>
              <a:ext cx="73164" cy="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0514793" y="4224931"/>
              <a:ext cx="411479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r>
                <a:rPr lang="en-US" sz="1200" baseline="0" dirty="0">
                  <a:latin typeface="Segoe Pro" charset="0"/>
                </a:rPr>
                <a:t>h</a:t>
              </a:r>
              <a:r>
                <a:rPr lang="en-US" sz="1200" baseline="-25000" dirty="0">
                  <a:latin typeface="Segoe Pro" charset="0"/>
                </a:rPr>
                <a:t>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516311" y="3005731"/>
              <a:ext cx="411479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r>
                <a:rPr lang="en-US" sz="1200" baseline="0" dirty="0">
                  <a:latin typeface="Segoe Pro" charset="0"/>
                </a:rPr>
                <a:t>h</a:t>
              </a:r>
              <a:r>
                <a:rPr lang="en-US" sz="1200" baseline="-25000" dirty="0">
                  <a:latin typeface="Segoe Pro" charset="0"/>
                </a:rPr>
                <a:t>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517829" y="1786531"/>
              <a:ext cx="411479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r>
                <a:rPr lang="en-US" sz="1200" baseline="0" dirty="0">
                  <a:latin typeface="Segoe Pro" charset="0"/>
                </a:rPr>
                <a:t>P</a:t>
              </a:r>
              <a:endParaRPr lang="en-US" sz="1200" baseline="-25000" dirty="0">
                <a:latin typeface="Segoe Pro" charset="0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10954461" y="1275992"/>
              <a:ext cx="0" cy="3200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0286193" y="5680365"/>
              <a:ext cx="381000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pPr algn="ctr"/>
              <a:r>
                <a:rPr lang="en-US" sz="1200" baseline="0" dirty="0">
                  <a:latin typeface="Segoe Pro" charset="0"/>
                </a:rPr>
                <a:t>x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76793" y="5680365"/>
              <a:ext cx="381000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pPr algn="ctr"/>
              <a:r>
                <a:rPr lang="en-US" sz="1200" baseline="0" dirty="0">
                  <a:latin typeface="Segoe Pro" charset="0"/>
                </a:rPr>
                <a:t>y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962082" y="1369652"/>
              <a:ext cx="411479" cy="2286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tIns="9144" rtlCol="0">
              <a:noAutofit/>
            </a:bodyPr>
            <a:lstStyle/>
            <a:p>
              <a:r>
                <a:rPr lang="en-US" sz="1200" baseline="0" dirty="0" err="1">
                  <a:latin typeface="Segoe Pro" charset="0"/>
                </a:rPr>
                <a:t>ce</a:t>
              </a:r>
              <a:endParaRPr lang="en-US" sz="1200" baseline="-25000" dirty="0">
                <a:latin typeface="Segoe Pro" charset="0"/>
              </a:endParaRPr>
            </a:p>
          </p:txBody>
        </p:sp>
      </p:grpSp>
      <p:sp>
        <p:nvSpPr>
          <p:cNvPr id="67" name="Striped Right Arrow 66"/>
          <p:cNvSpPr/>
          <p:nvPr/>
        </p:nvSpPr>
        <p:spPr bwMode="auto">
          <a:xfrm>
            <a:off x="2833861" y="6006563"/>
            <a:ext cx="1872208" cy="742951"/>
          </a:xfrm>
          <a:prstGeom prst="striped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Striped Right Arrow 67"/>
          <p:cNvSpPr/>
          <p:nvPr/>
        </p:nvSpPr>
        <p:spPr bwMode="auto">
          <a:xfrm>
            <a:off x="8514353" y="6006564"/>
            <a:ext cx="1872208" cy="742951"/>
          </a:xfrm>
          <a:prstGeom prst="striped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7" grpId="0" animBg="1"/>
      <p:bldP spid="6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Cognitive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tBot_F08B" title="Icon of a robotic chat bubble with a smiley face">
            <a:extLst>
              <a:ext uri="{FF2B5EF4-FFF2-40B4-BE49-F238E27FC236}">
                <a16:creationId xmlns="" xmlns:a16="http://schemas.microsoft.com/office/drawing/2014/main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8798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77736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4998769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4564997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53524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brain_2" title="Icon of a brain with circles and connection lines inside">
            <a:extLst>
              <a:ext uri="{FF2B5EF4-FFF2-40B4-BE49-F238E27FC236}">
                <a16:creationId xmlns="" xmlns:a16="http://schemas.microsoft.com/office/drawing/2014/main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1577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564997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56771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globe_2" title="Icon of a sphere made of lines">
            <a:extLst>
              <a:ext uri="{FF2B5EF4-FFF2-40B4-BE49-F238E27FC236}">
                <a16:creationId xmlns="" xmlns:a16="http://schemas.microsoft.com/office/drawing/2014/main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6941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114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28137" y="3908248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4835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4284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52343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1" name="Straight Arrow Connector 24"/>
          <p:cNvCxnSpPr>
            <a:stCxn id="5" idx="6"/>
            <a:endCxn id="10" idx="2"/>
          </p:cNvCxnSpPr>
          <p:nvPr/>
        </p:nvCxnSpPr>
        <p:spPr>
          <a:xfrm flipV="1">
            <a:off x="3573880" y="1193006"/>
            <a:ext cx="991117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4"/>
          <p:cNvCxnSpPr>
            <a:stCxn id="5" idx="6"/>
            <a:endCxn id="11" idx="2"/>
          </p:cNvCxnSpPr>
          <p:nvPr/>
        </p:nvCxnSpPr>
        <p:spPr>
          <a:xfrm flipV="1">
            <a:off x="3573880" y="3250872"/>
            <a:ext cx="979644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/>
          <p:cNvCxnSpPr>
            <a:stCxn id="5" idx="6"/>
            <a:endCxn id="13" idx="2"/>
          </p:cNvCxnSpPr>
          <p:nvPr/>
        </p:nvCxnSpPr>
        <p:spPr>
          <a:xfrm>
            <a:off x="3573880" y="3252063"/>
            <a:ext cx="991117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aker_F196" title="Icon of a scientific flask with liquid in it">
            <a:extLst>
              <a:ext uri="{FF2B5EF4-FFF2-40B4-BE49-F238E27FC236}">
                <a16:creationId xmlns="" xmlns:a16="http://schemas.microsoft.com/office/drawing/2014/main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5860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="" xmlns:a16="http://schemas.microsoft.com/office/drawing/2014/main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452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25433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82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28" name="Straight Arrow Connector 24"/>
          <p:cNvCxnSpPr>
            <a:stCxn id="26" idx="6"/>
            <a:endCxn id="5" idx="2"/>
          </p:cNvCxnSpPr>
          <p:nvPr/>
        </p:nvCxnSpPr>
        <p:spPr>
          <a:xfrm flipV="1">
            <a:off x="1821577" y="3252063"/>
            <a:ext cx="456159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79516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870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93256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207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65181" y="4667865"/>
            <a:ext cx="416646" cy="416646"/>
            <a:chOff x="7279575" y="4867910"/>
            <a:chExt cx="2242504" cy="2242502"/>
          </a:xfrm>
        </p:grpSpPr>
        <p:sp>
          <p:nvSpPr>
            <p:cNvPr id="34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Freeform 13"/>
          <p:cNvSpPr>
            <a:spLocks noChangeAspect="1" noEditPoints="1"/>
          </p:cNvSpPr>
          <p:nvPr/>
        </p:nvSpPr>
        <p:spPr bwMode="black">
          <a:xfrm>
            <a:off x="965180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22794" y="5562904"/>
            <a:ext cx="1833131" cy="1280894"/>
            <a:chOff x="7794410" y="5586350"/>
            <a:chExt cx="1833131" cy="1280894"/>
          </a:xfrm>
        </p:grpSpPr>
        <p:grpSp>
          <p:nvGrpSpPr>
            <p:cNvPr id="56" name="Group 55"/>
            <p:cNvGrpSpPr/>
            <p:nvPr/>
          </p:nvGrpSpPr>
          <p:grpSpPr>
            <a:xfrm>
              <a:off x="7794410" y="5586350"/>
              <a:ext cx="1833131" cy="1280894"/>
              <a:chOff x="7769155" y="544934"/>
              <a:chExt cx="1833131" cy="1280894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769155" y="1308763"/>
                <a:ext cx="18331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Cognitive Toolkit</a:t>
                </a:r>
              </a:p>
            </p:txBody>
          </p:sp>
        </p:grpSp>
        <p:sp>
          <p:nvSpPr>
            <p:cNvPr id="59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xmlns="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1990" y="5756652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89393" y="4253799"/>
            <a:ext cx="899926" cy="1280894"/>
            <a:chOff x="8261009" y="4277245"/>
            <a:chExt cx="899926" cy="1280894"/>
          </a:xfrm>
        </p:grpSpPr>
        <p:grpSp>
          <p:nvGrpSpPr>
            <p:cNvPr id="53" name="Group 52"/>
            <p:cNvGrpSpPr/>
            <p:nvPr/>
          </p:nvGrpSpPr>
          <p:grpSpPr>
            <a:xfrm>
              <a:off x="8261009" y="4277245"/>
              <a:ext cx="899926" cy="1280894"/>
              <a:chOff x="8235754" y="544934"/>
              <a:chExt cx="899926" cy="1280894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35754" y="1308763"/>
                <a:ext cx="899926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Vision</a:t>
                </a:r>
              </a:p>
            </p:txBody>
          </p:sp>
        </p:grpSp>
        <p:sp>
          <p:nvSpPr>
            <p:cNvPr id="60" name="Eye" title="Icon of an eye">
              <a:extLst>
                <a:ext uri="{FF2B5EF4-FFF2-40B4-BE49-F238E27FC236}">
                  <a16:creationId xmlns:a16="http://schemas.microsoft.com/office/drawing/2014/main" xmlns="" id="{26938F20-F7DA-44B2-A13A-ACCAE95132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1481" y="4497171"/>
              <a:ext cx="502920" cy="277671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34890" y="2908165"/>
            <a:ext cx="1008931" cy="1280894"/>
            <a:chOff x="8206506" y="2968140"/>
            <a:chExt cx="1008931" cy="1280894"/>
          </a:xfrm>
        </p:grpSpPr>
        <p:grpSp>
          <p:nvGrpSpPr>
            <p:cNvPr id="50" name="Group 49"/>
            <p:cNvGrpSpPr/>
            <p:nvPr/>
          </p:nvGrpSpPr>
          <p:grpSpPr>
            <a:xfrm>
              <a:off x="8206506" y="2968140"/>
              <a:ext cx="1008931" cy="1280894"/>
              <a:chOff x="8181251" y="544934"/>
              <a:chExt cx="1008931" cy="1280894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181251" y="1308763"/>
                <a:ext cx="10089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Speech</a:t>
                </a:r>
              </a:p>
            </p:txBody>
          </p:sp>
        </p:grpSp>
        <p:sp>
          <p:nvSpPr>
            <p:cNvPr id="61" name="Microsoft_E720" title="Icon of a microphone">
              <a:extLst>
                <a:ext uri="{FF2B5EF4-FFF2-40B4-BE49-F238E27FC236}">
                  <a16:creationId xmlns:a16="http://schemas.microsoft.com/office/drawing/2014/main" xmlns="" id="{1D800E4A-CBB8-41CC-ADB2-D40BAD9E40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88189" y="3173845"/>
              <a:ext cx="243722" cy="365760"/>
            </a:xfrm>
            <a:custGeom>
              <a:avLst/>
              <a:gdLst>
                <a:gd name="T0" fmla="*/ 1250 w 2500"/>
                <a:gd name="T1" fmla="*/ 3251 h 3751"/>
                <a:gd name="T2" fmla="*/ 1250 w 2500"/>
                <a:gd name="T3" fmla="*/ 3751 h 3751"/>
                <a:gd name="T4" fmla="*/ 1875 w 2500"/>
                <a:gd name="T5" fmla="*/ 3750 h 3751"/>
                <a:gd name="T6" fmla="*/ 625 w 2500"/>
                <a:gd name="T7" fmla="*/ 3750 h 3751"/>
                <a:gd name="T8" fmla="*/ 2000 w 2500"/>
                <a:gd name="T9" fmla="*/ 2547 h 3751"/>
                <a:gd name="T10" fmla="*/ 2000 w 2500"/>
                <a:gd name="T11" fmla="*/ 203 h 3751"/>
                <a:gd name="T12" fmla="*/ 1797 w 2500"/>
                <a:gd name="T13" fmla="*/ 0 h 3751"/>
                <a:gd name="T14" fmla="*/ 703 w 2500"/>
                <a:gd name="T15" fmla="*/ 0 h 3751"/>
                <a:gd name="T16" fmla="*/ 500 w 2500"/>
                <a:gd name="T17" fmla="*/ 203 h 3751"/>
                <a:gd name="T18" fmla="*/ 500 w 2500"/>
                <a:gd name="T19" fmla="*/ 2547 h 3751"/>
                <a:gd name="T20" fmla="*/ 703 w 2500"/>
                <a:gd name="T21" fmla="*/ 2750 h 3751"/>
                <a:gd name="T22" fmla="*/ 1797 w 2500"/>
                <a:gd name="T23" fmla="*/ 2750 h 3751"/>
                <a:gd name="T24" fmla="*/ 2000 w 2500"/>
                <a:gd name="T25" fmla="*/ 2547 h 3751"/>
                <a:gd name="T26" fmla="*/ 0 w 2500"/>
                <a:gd name="T27" fmla="*/ 1875 h 3751"/>
                <a:gd name="T28" fmla="*/ 0 w 2500"/>
                <a:gd name="T29" fmla="*/ 2582 h 3751"/>
                <a:gd name="T30" fmla="*/ 668 w 2500"/>
                <a:gd name="T31" fmla="*/ 3250 h 3751"/>
                <a:gd name="T32" fmla="*/ 1832 w 2500"/>
                <a:gd name="T33" fmla="*/ 3250 h 3751"/>
                <a:gd name="T34" fmla="*/ 2500 w 2500"/>
                <a:gd name="T35" fmla="*/ 2582 h 3751"/>
                <a:gd name="T36" fmla="*/ 2500 w 2500"/>
                <a:gd name="T37" fmla="*/ 187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0" h="3751">
                  <a:moveTo>
                    <a:pt x="1250" y="3251"/>
                  </a:moveTo>
                  <a:cubicBezTo>
                    <a:pt x="1250" y="3751"/>
                    <a:pt x="1250" y="3751"/>
                    <a:pt x="1250" y="3751"/>
                  </a:cubicBezTo>
                  <a:moveTo>
                    <a:pt x="1875" y="3750"/>
                  </a:moveTo>
                  <a:cubicBezTo>
                    <a:pt x="625" y="3750"/>
                    <a:pt x="625" y="3750"/>
                    <a:pt x="625" y="3750"/>
                  </a:cubicBezTo>
                  <a:moveTo>
                    <a:pt x="2000" y="2547"/>
                  </a:moveTo>
                  <a:cubicBezTo>
                    <a:pt x="2000" y="203"/>
                    <a:pt x="2000" y="203"/>
                    <a:pt x="2000" y="203"/>
                  </a:cubicBezTo>
                  <a:cubicBezTo>
                    <a:pt x="2000" y="91"/>
                    <a:pt x="1909" y="0"/>
                    <a:pt x="1797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591" y="0"/>
                    <a:pt x="500" y="91"/>
                    <a:pt x="500" y="203"/>
                  </a:cubicBezTo>
                  <a:cubicBezTo>
                    <a:pt x="500" y="2547"/>
                    <a:pt x="500" y="2547"/>
                    <a:pt x="500" y="2547"/>
                  </a:cubicBezTo>
                  <a:cubicBezTo>
                    <a:pt x="500" y="2659"/>
                    <a:pt x="591" y="2750"/>
                    <a:pt x="703" y="2750"/>
                  </a:cubicBezTo>
                  <a:cubicBezTo>
                    <a:pt x="1797" y="2750"/>
                    <a:pt x="1797" y="2750"/>
                    <a:pt x="1797" y="2750"/>
                  </a:cubicBezTo>
                  <a:cubicBezTo>
                    <a:pt x="1909" y="2750"/>
                    <a:pt x="2000" y="2659"/>
                    <a:pt x="2000" y="2547"/>
                  </a:cubicBezTo>
                  <a:close/>
                  <a:moveTo>
                    <a:pt x="0" y="1875"/>
                  </a:moveTo>
                  <a:cubicBezTo>
                    <a:pt x="0" y="2582"/>
                    <a:pt x="0" y="2582"/>
                    <a:pt x="0" y="2582"/>
                  </a:cubicBezTo>
                  <a:cubicBezTo>
                    <a:pt x="0" y="2951"/>
                    <a:pt x="299" y="3250"/>
                    <a:pt x="668" y="3250"/>
                  </a:cubicBezTo>
                  <a:cubicBezTo>
                    <a:pt x="1832" y="3250"/>
                    <a:pt x="1832" y="3250"/>
                    <a:pt x="1832" y="3250"/>
                  </a:cubicBezTo>
                  <a:cubicBezTo>
                    <a:pt x="2201" y="3250"/>
                    <a:pt x="2500" y="2951"/>
                    <a:pt x="2500" y="2582"/>
                  </a:cubicBezTo>
                  <a:cubicBezTo>
                    <a:pt x="2500" y="1875"/>
                    <a:pt x="2500" y="1875"/>
                    <a:pt x="2500" y="18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20277" y="303038"/>
            <a:ext cx="1238159" cy="1280894"/>
            <a:chOff x="8091893" y="349930"/>
            <a:chExt cx="1238159" cy="1280894"/>
          </a:xfrm>
        </p:grpSpPr>
        <p:grpSp>
          <p:nvGrpSpPr>
            <p:cNvPr id="46" name="Group 45"/>
            <p:cNvGrpSpPr/>
            <p:nvPr/>
          </p:nvGrpSpPr>
          <p:grpSpPr>
            <a:xfrm>
              <a:off x="8091893" y="349930"/>
              <a:ext cx="1238159" cy="1280894"/>
              <a:chOff x="8066638" y="544934"/>
              <a:chExt cx="1238159" cy="1280894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66638" y="1308763"/>
                <a:ext cx="1238159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xmlns="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1286" y="534280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63370" y="1612143"/>
            <a:ext cx="1351973" cy="1280894"/>
            <a:chOff x="8034986" y="1659035"/>
            <a:chExt cx="1351973" cy="1280894"/>
          </a:xfrm>
        </p:grpSpPr>
        <p:grpSp>
          <p:nvGrpSpPr>
            <p:cNvPr id="47" name="Group 46"/>
            <p:cNvGrpSpPr/>
            <p:nvPr/>
          </p:nvGrpSpPr>
          <p:grpSpPr>
            <a:xfrm>
              <a:off x="8034986" y="1659035"/>
              <a:ext cx="1351973" cy="1280894"/>
              <a:chOff x="8009731" y="544934"/>
              <a:chExt cx="1351973" cy="1280894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09731" y="1308763"/>
                <a:ext cx="1351973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Knowledge</a:t>
                </a:r>
              </a:p>
            </p:txBody>
          </p:sp>
        </p:grpSp>
        <p:sp>
          <p:nvSpPr>
            <p:cNvPr id="63" name="Dictionary_E82D" title="Icon of a book">
              <a:extLst>
                <a:ext uri="{FF2B5EF4-FFF2-40B4-BE49-F238E27FC236}">
                  <a16:creationId xmlns:a16="http://schemas.microsoft.com/office/drawing/2014/main" xmlns="" id="{D1CB3D68-DA6B-4803-A514-A78C66C7D4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6637" y="1848171"/>
              <a:ext cx="292608" cy="365760"/>
            </a:xfrm>
            <a:custGeom>
              <a:avLst/>
              <a:gdLst>
                <a:gd name="T0" fmla="*/ 0 w 3004"/>
                <a:gd name="T1" fmla="*/ 3379 h 3754"/>
                <a:gd name="T2" fmla="*/ 0 w 3004"/>
                <a:gd name="T3" fmla="*/ 375 h 3754"/>
                <a:gd name="T4" fmla="*/ 376 w 3004"/>
                <a:gd name="T5" fmla="*/ 0 h 3754"/>
                <a:gd name="T6" fmla="*/ 3004 w 3004"/>
                <a:gd name="T7" fmla="*/ 0 h 3754"/>
                <a:gd name="T8" fmla="*/ 3004 w 3004"/>
                <a:gd name="T9" fmla="*/ 3754 h 3754"/>
                <a:gd name="T10" fmla="*/ 376 w 3004"/>
                <a:gd name="T11" fmla="*/ 3754 h 3754"/>
                <a:gd name="T12" fmla="*/ 0 w 3004"/>
                <a:gd name="T13" fmla="*/ 3379 h 3754"/>
                <a:gd name="T14" fmla="*/ 376 w 3004"/>
                <a:gd name="T15" fmla="*/ 3003 h 3754"/>
                <a:gd name="T16" fmla="*/ 3004 w 3004"/>
                <a:gd name="T17" fmla="*/ 3003 h 3754"/>
                <a:gd name="T18" fmla="*/ 751 w 3004"/>
                <a:gd name="T19" fmla="*/ 1251 h 3754"/>
                <a:gd name="T20" fmla="*/ 2253 w 3004"/>
                <a:gd name="T21" fmla="*/ 1251 h 3754"/>
                <a:gd name="T22" fmla="*/ 2253 w 3004"/>
                <a:gd name="T23" fmla="*/ 751 h 3754"/>
                <a:gd name="T24" fmla="*/ 751 w 3004"/>
                <a:gd name="T25" fmla="*/ 751 h 3754"/>
                <a:gd name="T26" fmla="*/ 751 w 3004"/>
                <a:gd name="T27" fmla="*/ 1251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4" h="3754">
                  <a:moveTo>
                    <a:pt x="0" y="3379"/>
                  </a:moveTo>
                  <a:cubicBezTo>
                    <a:pt x="0" y="375"/>
                    <a:pt x="0" y="375"/>
                    <a:pt x="0" y="375"/>
                  </a:cubicBezTo>
                  <a:cubicBezTo>
                    <a:pt x="0" y="186"/>
                    <a:pt x="187" y="0"/>
                    <a:pt x="376" y="0"/>
                  </a:cubicBezTo>
                  <a:cubicBezTo>
                    <a:pt x="3004" y="0"/>
                    <a:pt x="3004" y="0"/>
                    <a:pt x="3004" y="0"/>
                  </a:cubicBezTo>
                  <a:cubicBezTo>
                    <a:pt x="3004" y="3754"/>
                    <a:pt x="3004" y="3754"/>
                    <a:pt x="3004" y="3754"/>
                  </a:cubicBezTo>
                  <a:cubicBezTo>
                    <a:pt x="376" y="3754"/>
                    <a:pt x="376" y="3754"/>
                    <a:pt x="376" y="3754"/>
                  </a:cubicBezTo>
                  <a:cubicBezTo>
                    <a:pt x="168" y="3754"/>
                    <a:pt x="0" y="3586"/>
                    <a:pt x="0" y="3379"/>
                  </a:cubicBezTo>
                  <a:cubicBezTo>
                    <a:pt x="0" y="3172"/>
                    <a:pt x="168" y="3003"/>
                    <a:pt x="376" y="3003"/>
                  </a:cubicBezTo>
                  <a:cubicBezTo>
                    <a:pt x="3004" y="3003"/>
                    <a:pt x="3004" y="3003"/>
                    <a:pt x="3004" y="3003"/>
                  </a:cubicBezTo>
                  <a:moveTo>
                    <a:pt x="751" y="1251"/>
                  </a:moveTo>
                  <a:cubicBezTo>
                    <a:pt x="2253" y="1251"/>
                    <a:pt x="2253" y="1251"/>
                    <a:pt x="2253" y="1251"/>
                  </a:cubicBezTo>
                  <a:cubicBezTo>
                    <a:pt x="2253" y="751"/>
                    <a:pt x="2253" y="751"/>
                    <a:pt x="2253" y="751"/>
                  </a:cubicBezTo>
                  <a:cubicBezTo>
                    <a:pt x="751" y="751"/>
                    <a:pt x="751" y="751"/>
                    <a:pt x="751" y="751"/>
                  </a:cubicBezTo>
                  <a:lnTo>
                    <a:pt x="751" y="1251"/>
                  </a:ln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5083108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51" idx="2"/>
          </p:cNvCxnSpPr>
          <p:nvPr/>
        </p:nvCxnSpPr>
        <p:spPr>
          <a:xfrm>
            <a:off x="5827317" y="3275810"/>
            <a:ext cx="1145412" cy="446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 flipV="1">
            <a:off x="5827317" y="1984248"/>
            <a:ext cx="1145412" cy="129156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3"/>
          <p:cNvCxnSpPr>
            <a:stCxn id="71" idx="6"/>
            <a:endCxn id="38" idx="2"/>
          </p:cNvCxnSpPr>
          <p:nvPr/>
        </p:nvCxnSpPr>
        <p:spPr>
          <a:xfrm flipV="1">
            <a:off x="5827317" y="675143"/>
            <a:ext cx="1145412" cy="260066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3"/>
          <p:cNvCxnSpPr>
            <a:stCxn id="71" idx="6"/>
            <a:endCxn id="54" idx="2"/>
          </p:cNvCxnSpPr>
          <p:nvPr/>
        </p:nvCxnSpPr>
        <p:spPr>
          <a:xfrm>
            <a:off x="5827317" y="3275810"/>
            <a:ext cx="1145412" cy="1350094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3"/>
          <p:cNvCxnSpPr>
            <a:stCxn id="71" idx="6"/>
            <a:endCxn id="57" idx="2"/>
          </p:cNvCxnSpPr>
          <p:nvPr/>
        </p:nvCxnSpPr>
        <p:spPr>
          <a:xfrm>
            <a:off x="5827317" y="3275810"/>
            <a:ext cx="1145412" cy="26591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47636" y="4059"/>
            <a:ext cx="4188840" cy="6990466"/>
          </a:xfrm>
          <a:prstGeom prst="rect">
            <a:avLst/>
          </a:prstGeom>
          <a:solidFill>
            <a:schemeClr val="tx2"/>
          </a:solidFill>
        </p:spPr>
        <p:txBody>
          <a:bodyPr wrap="square" lIns="288000" tIns="146304" rIns="28800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&lt;insert your feature here&gt;?</a:t>
            </a:r>
          </a:p>
        </p:txBody>
      </p:sp>
    </p:spTree>
    <p:extLst>
      <p:ext uri="{BB962C8B-B14F-4D97-AF65-F5344CB8AC3E}">
        <p14:creationId xmlns:p14="http://schemas.microsoft.com/office/powerpoint/2010/main" val="17181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4" grpId="0" animBg="1"/>
      <p:bldP spid="25" grpId="0" animBg="1"/>
      <p:bldP spid="26" grpId="0" animBg="1"/>
      <p:bldP spid="27" grpId="0"/>
      <p:bldP spid="29" grpId="0" animBg="1"/>
      <p:bldP spid="30" grpId="0"/>
      <p:bldP spid="31" grpId="0" animBg="1"/>
      <p:bldP spid="32" grpId="0"/>
      <p:bldP spid="36" grpId="0" animBg="1"/>
      <p:bldP spid="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please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443198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edX: Deep Learning Explained</a:t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(Microsoft DAT235)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Ch9: Deep Learning with CNTK</a:t>
            </a:r>
            <a:endParaRPr lang="en-US" dirty="0" smtClean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Notebooks: CNTK Tutorials</a:t>
            </a:r>
            <a:endParaRPr lang="en-US" dirty="0" smtClean="0"/>
          </a:p>
          <a:p>
            <a:endParaRPr lang="en-US" dirty="0" smtClean="0">
              <a:hlinkClick r:id="rId5"/>
            </a:endParaRPr>
          </a:p>
          <a:p>
            <a:r>
              <a:rPr lang="en-US" dirty="0" smtClean="0">
                <a:hlinkClick r:id="rId5"/>
              </a:rPr>
              <a:t>GitHub: CNTK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tBot_F08B" title="Icon of a robotic chat bubble with a smiley face">
            <a:extLst>
              <a:ext uri="{FF2B5EF4-FFF2-40B4-BE49-F238E27FC236}">
                <a16:creationId xmlns="" xmlns:a16="http://schemas.microsoft.com/office/drawing/2014/main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8798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77736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4998769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4564997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53524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brain_2" title="Icon of a brain with circles and connection lines inside">
            <a:extLst>
              <a:ext uri="{FF2B5EF4-FFF2-40B4-BE49-F238E27FC236}">
                <a16:creationId xmlns="" xmlns:a16="http://schemas.microsoft.com/office/drawing/2014/main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1577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564997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56771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globe_2" title="Icon of a sphere made of lines">
            <a:extLst>
              <a:ext uri="{FF2B5EF4-FFF2-40B4-BE49-F238E27FC236}">
                <a16:creationId xmlns="" xmlns:a16="http://schemas.microsoft.com/office/drawing/2014/main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6941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114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28137" y="3908248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4835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4284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52343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1" name="Straight Arrow Connector 24"/>
          <p:cNvCxnSpPr>
            <a:stCxn id="5" idx="6"/>
            <a:endCxn id="10" idx="2"/>
          </p:cNvCxnSpPr>
          <p:nvPr/>
        </p:nvCxnSpPr>
        <p:spPr>
          <a:xfrm flipV="1">
            <a:off x="3573880" y="1193006"/>
            <a:ext cx="991117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4"/>
          <p:cNvCxnSpPr>
            <a:stCxn id="5" idx="6"/>
            <a:endCxn id="11" idx="2"/>
          </p:cNvCxnSpPr>
          <p:nvPr/>
        </p:nvCxnSpPr>
        <p:spPr>
          <a:xfrm flipV="1">
            <a:off x="3573880" y="3250872"/>
            <a:ext cx="979644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/>
          <p:cNvCxnSpPr>
            <a:stCxn id="5" idx="6"/>
            <a:endCxn id="13" idx="2"/>
          </p:cNvCxnSpPr>
          <p:nvPr/>
        </p:nvCxnSpPr>
        <p:spPr>
          <a:xfrm>
            <a:off x="3573880" y="3252063"/>
            <a:ext cx="991117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aker_F196" title="Icon of a scientific flask with liquid in it">
            <a:extLst>
              <a:ext uri="{FF2B5EF4-FFF2-40B4-BE49-F238E27FC236}">
                <a16:creationId xmlns="" xmlns:a16="http://schemas.microsoft.com/office/drawing/2014/main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5860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="" xmlns:a16="http://schemas.microsoft.com/office/drawing/2014/main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452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25433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82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28" name="Straight Arrow Connector 24"/>
          <p:cNvCxnSpPr>
            <a:stCxn id="26" idx="6"/>
            <a:endCxn id="5" idx="2"/>
          </p:cNvCxnSpPr>
          <p:nvPr/>
        </p:nvCxnSpPr>
        <p:spPr>
          <a:xfrm flipV="1">
            <a:off x="1821577" y="3252063"/>
            <a:ext cx="456159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79516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870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93256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207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65181" y="4667865"/>
            <a:ext cx="416646" cy="416646"/>
            <a:chOff x="7279575" y="4867910"/>
            <a:chExt cx="2242504" cy="2242502"/>
          </a:xfrm>
        </p:grpSpPr>
        <p:sp>
          <p:nvSpPr>
            <p:cNvPr id="34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Freeform 13"/>
          <p:cNvSpPr>
            <a:spLocks noChangeAspect="1" noEditPoints="1"/>
          </p:cNvSpPr>
          <p:nvPr/>
        </p:nvSpPr>
        <p:spPr bwMode="black">
          <a:xfrm>
            <a:off x="965180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22794" y="5562904"/>
            <a:ext cx="1833131" cy="1280894"/>
            <a:chOff x="7794410" y="5586350"/>
            <a:chExt cx="1833131" cy="1280894"/>
          </a:xfrm>
        </p:grpSpPr>
        <p:grpSp>
          <p:nvGrpSpPr>
            <p:cNvPr id="56" name="Group 55"/>
            <p:cNvGrpSpPr/>
            <p:nvPr/>
          </p:nvGrpSpPr>
          <p:grpSpPr>
            <a:xfrm>
              <a:off x="7794410" y="5586350"/>
              <a:ext cx="1833131" cy="1280894"/>
              <a:chOff x="7769155" y="544934"/>
              <a:chExt cx="1833131" cy="1280894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769155" y="1308763"/>
                <a:ext cx="18331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Cognitive Toolkit</a:t>
                </a:r>
              </a:p>
            </p:txBody>
          </p:sp>
        </p:grpSp>
        <p:sp>
          <p:nvSpPr>
            <p:cNvPr id="59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xmlns="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1990" y="5756652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89393" y="4253799"/>
            <a:ext cx="899926" cy="1280894"/>
            <a:chOff x="8261009" y="4277245"/>
            <a:chExt cx="899926" cy="1280894"/>
          </a:xfrm>
        </p:grpSpPr>
        <p:grpSp>
          <p:nvGrpSpPr>
            <p:cNvPr id="53" name="Group 52"/>
            <p:cNvGrpSpPr/>
            <p:nvPr/>
          </p:nvGrpSpPr>
          <p:grpSpPr>
            <a:xfrm>
              <a:off x="8261009" y="4277245"/>
              <a:ext cx="899926" cy="1280894"/>
              <a:chOff x="8235754" y="544934"/>
              <a:chExt cx="899926" cy="1280894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35754" y="1308763"/>
                <a:ext cx="899926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Vision</a:t>
                </a:r>
              </a:p>
            </p:txBody>
          </p:sp>
        </p:grpSp>
        <p:sp>
          <p:nvSpPr>
            <p:cNvPr id="60" name="Eye" title="Icon of an eye">
              <a:extLst>
                <a:ext uri="{FF2B5EF4-FFF2-40B4-BE49-F238E27FC236}">
                  <a16:creationId xmlns:a16="http://schemas.microsoft.com/office/drawing/2014/main" xmlns="" id="{26938F20-F7DA-44B2-A13A-ACCAE95132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1481" y="4497171"/>
              <a:ext cx="502920" cy="277671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34890" y="2908165"/>
            <a:ext cx="1008931" cy="1280894"/>
            <a:chOff x="8206506" y="2968140"/>
            <a:chExt cx="1008931" cy="1280894"/>
          </a:xfrm>
        </p:grpSpPr>
        <p:grpSp>
          <p:nvGrpSpPr>
            <p:cNvPr id="50" name="Group 49"/>
            <p:cNvGrpSpPr/>
            <p:nvPr/>
          </p:nvGrpSpPr>
          <p:grpSpPr>
            <a:xfrm>
              <a:off x="8206506" y="2968140"/>
              <a:ext cx="1008931" cy="1280894"/>
              <a:chOff x="8181251" y="544934"/>
              <a:chExt cx="1008931" cy="1280894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181251" y="1308763"/>
                <a:ext cx="10089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Speech</a:t>
                </a:r>
              </a:p>
            </p:txBody>
          </p:sp>
        </p:grpSp>
        <p:sp>
          <p:nvSpPr>
            <p:cNvPr id="61" name="Microsoft_E720" title="Icon of a microphone">
              <a:extLst>
                <a:ext uri="{FF2B5EF4-FFF2-40B4-BE49-F238E27FC236}">
                  <a16:creationId xmlns:a16="http://schemas.microsoft.com/office/drawing/2014/main" xmlns="" id="{1D800E4A-CBB8-41CC-ADB2-D40BAD9E40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88189" y="3173845"/>
              <a:ext cx="243722" cy="365760"/>
            </a:xfrm>
            <a:custGeom>
              <a:avLst/>
              <a:gdLst>
                <a:gd name="T0" fmla="*/ 1250 w 2500"/>
                <a:gd name="T1" fmla="*/ 3251 h 3751"/>
                <a:gd name="T2" fmla="*/ 1250 w 2500"/>
                <a:gd name="T3" fmla="*/ 3751 h 3751"/>
                <a:gd name="T4" fmla="*/ 1875 w 2500"/>
                <a:gd name="T5" fmla="*/ 3750 h 3751"/>
                <a:gd name="T6" fmla="*/ 625 w 2500"/>
                <a:gd name="T7" fmla="*/ 3750 h 3751"/>
                <a:gd name="T8" fmla="*/ 2000 w 2500"/>
                <a:gd name="T9" fmla="*/ 2547 h 3751"/>
                <a:gd name="T10" fmla="*/ 2000 w 2500"/>
                <a:gd name="T11" fmla="*/ 203 h 3751"/>
                <a:gd name="T12" fmla="*/ 1797 w 2500"/>
                <a:gd name="T13" fmla="*/ 0 h 3751"/>
                <a:gd name="T14" fmla="*/ 703 w 2500"/>
                <a:gd name="T15" fmla="*/ 0 h 3751"/>
                <a:gd name="T16" fmla="*/ 500 w 2500"/>
                <a:gd name="T17" fmla="*/ 203 h 3751"/>
                <a:gd name="T18" fmla="*/ 500 w 2500"/>
                <a:gd name="T19" fmla="*/ 2547 h 3751"/>
                <a:gd name="T20" fmla="*/ 703 w 2500"/>
                <a:gd name="T21" fmla="*/ 2750 h 3751"/>
                <a:gd name="T22" fmla="*/ 1797 w 2500"/>
                <a:gd name="T23" fmla="*/ 2750 h 3751"/>
                <a:gd name="T24" fmla="*/ 2000 w 2500"/>
                <a:gd name="T25" fmla="*/ 2547 h 3751"/>
                <a:gd name="T26" fmla="*/ 0 w 2500"/>
                <a:gd name="T27" fmla="*/ 1875 h 3751"/>
                <a:gd name="T28" fmla="*/ 0 w 2500"/>
                <a:gd name="T29" fmla="*/ 2582 h 3751"/>
                <a:gd name="T30" fmla="*/ 668 w 2500"/>
                <a:gd name="T31" fmla="*/ 3250 h 3751"/>
                <a:gd name="T32" fmla="*/ 1832 w 2500"/>
                <a:gd name="T33" fmla="*/ 3250 h 3751"/>
                <a:gd name="T34" fmla="*/ 2500 w 2500"/>
                <a:gd name="T35" fmla="*/ 2582 h 3751"/>
                <a:gd name="T36" fmla="*/ 2500 w 2500"/>
                <a:gd name="T37" fmla="*/ 187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0" h="3751">
                  <a:moveTo>
                    <a:pt x="1250" y="3251"/>
                  </a:moveTo>
                  <a:cubicBezTo>
                    <a:pt x="1250" y="3751"/>
                    <a:pt x="1250" y="3751"/>
                    <a:pt x="1250" y="3751"/>
                  </a:cubicBezTo>
                  <a:moveTo>
                    <a:pt x="1875" y="3750"/>
                  </a:moveTo>
                  <a:cubicBezTo>
                    <a:pt x="625" y="3750"/>
                    <a:pt x="625" y="3750"/>
                    <a:pt x="625" y="3750"/>
                  </a:cubicBezTo>
                  <a:moveTo>
                    <a:pt x="2000" y="2547"/>
                  </a:moveTo>
                  <a:cubicBezTo>
                    <a:pt x="2000" y="203"/>
                    <a:pt x="2000" y="203"/>
                    <a:pt x="2000" y="203"/>
                  </a:cubicBezTo>
                  <a:cubicBezTo>
                    <a:pt x="2000" y="91"/>
                    <a:pt x="1909" y="0"/>
                    <a:pt x="1797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591" y="0"/>
                    <a:pt x="500" y="91"/>
                    <a:pt x="500" y="203"/>
                  </a:cubicBezTo>
                  <a:cubicBezTo>
                    <a:pt x="500" y="2547"/>
                    <a:pt x="500" y="2547"/>
                    <a:pt x="500" y="2547"/>
                  </a:cubicBezTo>
                  <a:cubicBezTo>
                    <a:pt x="500" y="2659"/>
                    <a:pt x="591" y="2750"/>
                    <a:pt x="703" y="2750"/>
                  </a:cubicBezTo>
                  <a:cubicBezTo>
                    <a:pt x="1797" y="2750"/>
                    <a:pt x="1797" y="2750"/>
                    <a:pt x="1797" y="2750"/>
                  </a:cubicBezTo>
                  <a:cubicBezTo>
                    <a:pt x="1909" y="2750"/>
                    <a:pt x="2000" y="2659"/>
                    <a:pt x="2000" y="2547"/>
                  </a:cubicBezTo>
                  <a:close/>
                  <a:moveTo>
                    <a:pt x="0" y="1875"/>
                  </a:moveTo>
                  <a:cubicBezTo>
                    <a:pt x="0" y="2582"/>
                    <a:pt x="0" y="2582"/>
                    <a:pt x="0" y="2582"/>
                  </a:cubicBezTo>
                  <a:cubicBezTo>
                    <a:pt x="0" y="2951"/>
                    <a:pt x="299" y="3250"/>
                    <a:pt x="668" y="3250"/>
                  </a:cubicBezTo>
                  <a:cubicBezTo>
                    <a:pt x="1832" y="3250"/>
                    <a:pt x="1832" y="3250"/>
                    <a:pt x="1832" y="3250"/>
                  </a:cubicBezTo>
                  <a:cubicBezTo>
                    <a:pt x="2201" y="3250"/>
                    <a:pt x="2500" y="2951"/>
                    <a:pt x="2500" y="2582"/>
                  </a:cubicBezTo>
                  <a:cubicBezTo>
                    <a:pt x="2500" y="1875"/>
                    <a:pt x="2500" y="1875"/>
                    <a:pt x="2500" y="18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20277" y="303038"/>
            <a:ext cx="1238159" cy="1280894"/>
            <a:chOff x="8091893" y="349930"/>
            <a:chExt cx="1238159" cy="1280894"/>
          </a:xfrm>
        </p:grpSpPr>
        <p:grpSp>
          <p:nvGrpSpPr>
            <p:cNvPr id="46" name="Group 45"/>
            <p:cNvGrpSpPr/>
            <p:nvPr/>
          </p:nvGrpSpPr>
          <p:grpSpPr>
            <a:xfrm>
              <a:off x="8091893" y="349930"/>
              <a:ext cx="1238159" cy="1280894"/>
              <a:chOff x="8066638" y="544934"/>
              <a:chExt cx="1238159" cy="1280894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66638" y="1308763"/>
                <a:ext cx="1238159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xmlns="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1286" y="534280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63370" y="1612143"/>
            <a:ext cx="1351973" cy="1280894"/>
            <a:chOff x="8034986" y="1659035"/>
            <a:chExt cx="1351973" cy="1280894"/>
          </a:xfrm>
        </p:grpSpPr>
        <p:grpSp>
          <p:nvGrpSpPr>
            <p:cNvPr id="47" name="Group 46"/>
            <p:cNvGrpSpPr/>
            <p:nvPr/>
          </p:nvGrpSpPr>
          <p:grpSpPr>
            <a:xfrm>
              <a:off x="8034986" y="1659035"/>
              <a:ext cx="1351973" cy="1280894"/>
              <a:chOff x="8009731" y="544934"/>
              <a:chExt cx="1351973" cy="1280894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09731" y="1308763"/>
                <a:ext cx="1351973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Knowledge</a:t>
                </a:r>
              </a:p>
            </p:txBody>
          </p:sp>
        </p:grpSp>
        <p:sp>
          <p:nvSpPr>
            <p:cNvPr id="63" name="Dictionary_E82D" title="Icon of a book">
              <a:extLst>
                <a:ext uri="{FF2B5EF4-FFF2-40B4-BE49-F238E27FC236}">
                  <a16:creationId xmlns:a16="http://schemas.microsoft.com/office/drawing/2014/main" xmlns="" id="{D1CB3D68-DA6B-4803-A514-A78C66C7D4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6637" y="1848171"/>
              <a:ext cx="292608" cy="365760"/>
            </a:xfrm>
            <a:custGeom>
              <a:avLst/>
              <a:gdLst>
                <a:gd name="T0" fmla="*/ 0 w 3004"/>
                <a:gd name="T1" fmla="*/ 3379 h 3754"/>
                <a:gd name="T2" fmla="*/ 0 w 3004"/>
                <a:gd name="T3" fmla="*/ 375 h 3754"/>
                <a:gd name="T4" fmla="*/ 376 w 3004"/>
                <a:gd name="T5" fmla="*/ 0 h 3754"/>
                <a:gd name="T6" fmla="*/ 3004 w 3004"/>
                <a:gd name="T7" fmla="*/ 0 h 3754"/>
                <a:gd name="T8" fmla="*/ 3004 w 3004"/>
                <a:gd name="T9" fmla="*/ 3754 h 3754"/>
                <a:gd name="T10" fmla="*/ 376 w 3004"/>
                <a:gd name="T11" fmla="*/ 3754 h 3754"/>
                <a:gd name="T12" fmla="*/ 0 w 3004"/>
                <a:gd name="T13" fmla="*/ 3379 h 3754"/>
                <a:gd name="T14" fmla="*/ 376 w 3004"/>
                <a:gd name="T15" fmla="*/ 3003 h 3754"/>
                <a:gd name="T16" fmla="*/ 3004 w 3004"/>
                <a:gd name="T17" fmla="*/ 3003 h 3754"/>
                <a:gd name="T18" fmla="*/ 751 w 3004"/>
                <a:gd name="T19" fmla="*/ 1251 h 3754"/>
                <a:gd name="T20" fmla="*/ 2253 w 3004"/>
                <a:gd name="T21" fmla="*/ 1251 h 3754"/>
                <a:gd name="T22" fmla="*/ 2253 w 3004"/>
                <a:gd name="T23" fmla="*/ 751 h 3754"/>
                <a:gd name="T24" fmla="*/ 751 w 3004"/>
                <a:gd name="T25" fmla="*/ 751 h 3754"/>
                <a:gd name="T26" fmla="*/ 751 w 3004"/>
                <a:gd name="T27" fmla="*/ 1251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4" h="3754">
                  <a:moveTo>
                    <a:pt x="0" y="3379"/>
                  </a:moveTo>
                  <a:cubicBezTo>
                    <a:pt x="0" y="375"/>
                    <a:pt x="0" y="375"/>
                    <a:pt x="0" y="375"/>
                  </a:cubicBezTo>
                  <a:cubicBezTo>
                    <a:pt x="0" y="186"/>
                    <a:pt x="187" y="0"/>
                    <a:pt x="376" y="0"/>
                  </a:cubicBezTo>
                  <a:cubicBezTo>
                    <a:pt x="3004" y="0"/>
                    <a:pt x="3004" y="0"/>
                    <a:pt x="3004" y="0"/>
                  </a:cubicBezTo>
                  <a:cubicBezTo>
                    <a:pt x="3004" y="3754"/>
                    <a:pt x="3004" y="3754"/>
                    <a:pt x="3004" y="3754"/>
                  </a:cubicBezTo>
                  <a:cubicBezTo>
                    <a:pt x="376" y="3754"/>
                    <a:pt x="376" y="3754"/>
                    <a:pt x="376" y="3754"/>
                  </a:cubicBezTo>
                  <a:cubicBezTo>
                    <a:pt x="168" y="3754"/>
                    <a:pt x="0" y="3586"/>
                    <a:pt x="0" y="3379"/>
                  </a:cubicBezTo>
                  <a:cubicBezTo>
                    <a:pt x="0" y="3172"/>
                    <a:pt x="168" y="3003"/>
                    <a:pt x="376" y="3003"/>
                  </a:cubicBezTo>
                  <a:cubicBezTo>
                    <a:pt x="3004" y="3003"/>
                    <a:pt x="3004" y="3003"/>
                    <a:pt x="3004" y="3003"/>
                  </a:cubicBezTo>
                  <a:moveTo>
                    <a:pt x="751" y="1251"/>
                  </a:moveTo>
                  <a:cubicBezTo>
                    <a:pt x="2253" y="1251"/>
                    <a:pt x="2253" y="1251"/>
                    <a:pt x="2253" y="1251"/>
                  </a:cubicBezTo>
                  <a:cubicBezTo>
                    <a:pt x="2253" y="751"/>
                    <a:pt x="2253" y="751"/>
                    <a:pt x="2253" y="751"/>
                  </a:cubicBezTo>
                  <a:cubicBezTo>
                    <a:pt x="751" y="751"/>
                    <a:pt x="751" y="751"/>
                    <a:pt x="751" y="751"/>
                  </a:cubicBezTo>
                  <a:lnTo>
                    <a:pt x="751" y="1251"/>
                  </a:ln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5083108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51" idx="2"/>
          </p:cNvCxnSpPr>
          <p:nvPr/>
        </p:nvCxnSpPr>
        <p:spPr>
          <a:xfrm>
            <a:off x="5827317" y="3275810"/>
            <a:ext cx="1145412" cy="446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 flipV="1">
            <a:off x="5827317" y="1984248"/>
            <a:ext cx="1145412" cy="129156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3"/>
          <p:cNvCxnSpPr>
            <a:stCxn id="71" idx="6"/>
            <a:endCxn id="38" idx="2"/>
          </p:cNvCxnSpPr>
          <p:nvPr/>
        </p:nvCxnSpPr>
        <p:spPr>
          <a:xfrm flipV="1">
            <a:off x="5827317" y="675143"/>
            <a:ext cx="1145412" cy="260066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3"/>
          <p:cNvCxnSpPr>
            <a:stCxn id="71" idx="6"/>
            <a:endCxn id="54" idx="2"/>
          </p:cNvCxnSpPr>
          <p:nvPr/>
        </p:nvCxnSpPr>
        <p:spPr>
          <a:xfrm>
            <a:off x="5827317" y="3275810"/>
            <a:ext cx="1145412" cy="1350094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3"/>
          <p:cNvCxnSpPr>
            <a:stCxn id="71" idx="6"/>
            <a:endCxn id="57" idx="2"/>
          </p:cNvCxnSpPr>
          <p:nvPr/>
        </p:nvCxnSpPr>
        <p:spPr>
          <a:xfrm>
            <a:off x="5827317" y="3275810"/>
            <a:ext cx="1145412" cy="26591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47636" y="4059"/>
            <a:ext cx="4188840" cy="6990466"/>
          </a:xfrm>
          <a:prstGeom prst="rect">
            <a:avLst/>
          </a:prstGeom>
          <a:solidFill>
            <a:schemeClr val="tx2"/>
          </a:solidFill>
        </p:spPr>
        <p:txBody>
          <a:bodyPr wrap="square" lIns="288000" tIns="146304" rIns="28800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&lt;insert your feature here&gt;?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 smtClean="0">
                <a:solidFill>
                  <a:schemeClr val="bg1"/>
                </a:solidFill>
              </a:rPr>
              <a:t>Cognitive Toolkit. Maybe.</a:t>
            </a:r>
          </a:p>
        </p:txBody>
      </p:sp>
    </p:spTree>
    <p:extLst>
      <p:ext uri="{BB962C8B-B14F-4D97-AF65-F5344CB8AC3E}">
        <p14:creationId xmlns:p14="http://schemas.microsoft.com/office/powerpoint/2010/main" val="89366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4" grpId="0" animBg="1"/>
      <p:bldP spid="25" grpId="0" animBg="1"/>
      <p:bldP spid="26" grpId="0" animBg="1"/>
      <p:bldP spid="27" grpId="0"/>
      <p:bldP spid="29" grpId="0" animBg="1"/>
      <p:bldP spid="30" grpId="0"/>
      <p:bldP spid="31" grpId="0" animBg="1"/>
      <p:bldP spid="32" grpId="0"/>
      <p:bldP spid="36" grpId="0" animBg="1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51674" y="2921198"/>
            <a:ext cx="2733128" cy="1510527"/>
            <a:chOff x="1319053" y="1518836"/>
            <a:chExt cx="2733128" cy="151052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4B38AF09-2E1F-4E34-A5B7-2BD446E5BAF9}"/>
                </a:ext>
              </a:extLst>
            </p:cNvPr>
            <p:cNvSpPr/>
            <p:nvPr/>
          </p:nvSpPr>
          <p:spPr bwMode="auto">
            <a:xfrm>
              <a:off x="2237440" y="1518836"/>
              <a:ext cx="922376" cy="922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319053" y="2567724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Cognitive Toolkit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512" y="1769247"/>
              <a:ext cx="470209" cy="421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258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3065606"/>
            <a:ext cx="11887200" cy="863313"/>
          </a:xfrm>
        </p:spPr>
        <p:txBody>
          <a:bodyPr/>
          <a:lstStyle/>
          <a:p>
            <a:pPr algn="ctr"/>
            <a:r>
              <a:rPr lang="en-US" sz="4900" dirty="0" smtClean="0"/>
              <a:t>Time to get serious.</a:t>
            </a:r>
            <a:endParaRPr lang="en-US" sz="49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E049F80-0E98-46D3-ACDC-BA49D82D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629" y="4505374"/>
            <a:ext cx="2545724" cy="235585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 bwMode="auto">
          <a:xfrm>
            <a:off x="9927511" y="4505374"/>
            <a:ext cx="2234326" cy="2234326"/>
          </a:xfrm>
          <a:prstGeom prst="noSmoking">
            <a:avLst>
              <a:gd name="adj" fmla="val 967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0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64675" y="1503508"/>
            <a:ext cx="2665874" cy="7263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False negatives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07614" y="862055"/>
            <a:ext cx="1986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Python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24623" y="5160632"/>
            <a:ext cx="6110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2303" y="1980255"/>
            <a:ext cx="1168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Scala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29010" y="4898472"/>
            <a:ext cx="3201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Multivariate calculus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93531" y="405385"/>
            <a:ext cx="2849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Probability theory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99183" y="3856331"/>
            <a:ext cx="20149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Statistics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60638" y="4411652"/>
            <a:ext cx="1813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Algorithms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98401" y="1349830"/>
            <a:ext cx="3798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Differential equations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327163" y="476199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Linear algebra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87982" y="5411509"/>
            <a:ext cx="2640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Complex optimizations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691975" y="857351"/>
            <a:ext cx="2205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Information theory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60053" y="3156139"/>
            <a:ext cx="26021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Training set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13668" y="1184554"/>
            <a:ext cx="972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Test 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51919" y="690503"/>
            <a:ext cx="1901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Cross-validation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28653" y="1164223"/>
            <a:ext cx="3432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Bias-variance tradeoff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90768" y="5513405"/>
            <a:ext cx="176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Sentinel values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33388" y="4280651"/>
            <a:ext cx="2299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Normalization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6065" y="186587"/>
            <a:ext cx="4514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Principal component analysis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5136" y="1673150"/>
            <a:ext cx="2154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Logistic regression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28016" y="2848147"/>
            <a:ext cx="2708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Multi-class classification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12530" y="4685805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K-means 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clustering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33137" y="3613513"/>
            <a:ext cx="2664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Recommender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 systems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51480" y="3915395"/>
            <a:ext cx="2872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Support vector machines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68221" y="43405"/>
            <a:ext cx="22124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Anomaly detection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85493" y="2176676"/>
            <a:ext cx="3666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Reinforcement learning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70251" y="2487857"/>
            <a:ext cx="2676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Activation functions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50121" y="4902606"/>
            <a:ext cx="200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Sigmoid function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26044" y="106867"/>
            <a:ext cx="2456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Unit step function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02852" y="1685118"/>
            <a:ext cx="1339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Perceptron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76727" y="5753049"/>
            <a:ext cx="4735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Convolutional neural networks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994" y="6145205"/>
            <a:ext cx="6748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Generative adversarial neural networks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298361" y="4213645"/>
            <a:ext cx="3337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Deep belief networks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50198" y="6189514"/>
            <a:ext cx="4237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Deep belief networks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87089" y="5079186"/>
            <a:ext cx="2964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Recurrent neural networks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963760" y="4653790"/>
            <a:ext cx="1106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GPUs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772458" y="3553019"/>
            <a:ext cx="2525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Spark clusters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351577" y="3752213"/>
            <a:ext cx="1130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Precision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80259" y="2995358"/>
            <a:ext cx="1154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Accuracy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416581" y="5510891"/>
            <a:ext cx="1295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Recall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735085" y="3011909"/>
            <a:ext cx="1249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Sensitivity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418793" y="3057839"/>
            <a:ext cx="1684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False positives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57725" y="2441621"/>
            <a:ext cx="254460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Dimensionality</a:t>
            </a:r>
            <a:endParaRPr kumimoji="0" lang="en-US" sz="28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77708" y="1786218"/>
            <a:ext cx="466473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Feature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engineering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72673" y="3256870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73141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38" y="558123"/>
            <a:ext cx="7431108" cy="5783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763" y="6341361"/>
            <a:ext cx="59227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Credit: Bill Barnes; Inspired by: Andrew Ng</a:t>
            </a:r>
          </a:p>
        </p:txBody>
      </p:sp>
    </p:spTree>
    <p:extLst>
      <p:ext uri="{BB962C8B-B14F-4D97-AF65-F5344CB8AC3E}">
        <p14:creationId xmlns:p14="http://schemas.microsoft.com/office/powerpoint/2010/main" val="131112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Network?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38727"/>
              </p:ext>
            </p:extLst>
          </p:nvPr>
        </p:nvGraphicFramePr>
        <p:xfrm>
          <a:off x="385589" y="1625054"/>
          <a:ext cx="82909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197"/>
                <a:gridCol w="1658197"/>
                <a:gridCol w="1658197"/>
                <a:gridCol w="1658197"/>
                <a:gridCol w="16581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Education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$65,000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Own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$72,000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00817"/>
              </p:ext>
            </p:extLst>
          </p:nvPr>
        </p:nvGraphicFramePr>
        <p:xfrm>
          <a:off x="385589" y="4073326"/>
          <a:ext cx="829098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58197"/>
                <a:gridCol w="1658197"/>
                <a:gridCol w="1658197"/>
                <a:gridCol w="1658197"/>
                <a:gridCol w="16581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$52,000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9557909" y="1638895"/>
            <a:ext cx="2057117" cy="1854200"/>
            <a:chOff x="9557909" y="1638895"/>
            <a:chExt cx="2057117" cy="1854200"/>
          </a:xfrm>
        </p:grpSpPr>
        <p:sp>
          <p:nvSpPr>
            <p:cNvPr id="7" name="Right Brace 6"/>
            <p:cNvSpPr/>
            <p:nvPr/>
          </p:nvSpPr>
          <p:spPr>
            <a:xfrm>
              <a:off x="9557909" y="1638895"/>
              <a:ext cx="288032" cy="1854200"/>
            </a:xfrm>
            <a:prstGeom prst="rightBrac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18637" y="2279763"/>
              <a:ext cx="1796389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Training data</a:t>
              </a:r>
            </a:p>
          </p:txBody>
        </p:sp>
      </p:grpSp>
      <p:sp>
        <p:nvSpPr>
          <p:cNvPr id="9" name="Right Brace 8"/>
          <p:cNvSpPr/>
          <p:nvPr/>
        </p:nvSpPr>
        <p:spPr>
          <a:xfrm rot="5400000">
            <a:off x="3553941" y="1869886"/>
            <a:ext cx="288032" cy="6624736"/>
          </a:xfrm>
          <a:prstGeom prst="rightBrace">
            <a:avLst/>
          </a:prstGeom>
          <a:ln w="28575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7735437" y="4385133"/>
            <a:ext cx="288032" cy="1594241"/>
          </a:xfrm>
          <a:prstGeom prst="rightBrace">
            <a:avLst/>
          </a:prstGeom>
          <a:ln w="28575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34413" y="5326270"/>
            <a:ext cx="2527102" cy="8987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we know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“features”, “attributes”</a:t>
            </a:r>
            <a:endParaRPr lang="en-US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2104" y="5326270"/>
            <a:ext cx="2122697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Thing to predict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“class”, “label”</a:t>
            </a:r>
            <a:endParaRPr lang="en-US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875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Network?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622496" y="1553046"/>
            <a:ext cx="1366110" cy="5796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tx2"/>
                </a:solidFill>
              </a:rPr>
              <a:t>31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622495" y="2463786"/>
            <a:ext cx="1366110" cy="5796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tx2"/>
                </a:solidFill>
              </a:rPr>
              <a:t>52,000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20906" y="5512354"/>
            <a:ext cx="1366110" cy="5796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tx2"/>
                </a:solidFill>
              </a:rPr>
              <a:t>M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90987" y="3934624"/>
            <a:ext cx="1366110" cy="5796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tx2"/>
                </a:solidFill>
              </a:rPr>
              <a:t>High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130152" y="1553046"/>
            <a:ext cx="2135304" cy="4538972"/>
            <a:chOff x="3130152" y="1553046"/>
            <a:chExt cx="2135304" cy="4538972"/>
          </a:xfrm>
        </p:grpSpPr>
        <p:sp>
          <p:nvSpPr>
            <p:cNvPr id="7" name="Rectangle 6"/>
            <p:cNvSpPr/>
            <p:nvPr/>
          </p:nvSpPr>
          <p:spPr bwMode="auto">
            <a:xfrm>
              <a:off x="3899345" y="1553046"/>
              <a:ext cx="1366110" cy="57966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chemeClr val="tx2"/>
                  </a:solidFill>
                </a:rPr>
                <a:t>3.1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899346" y="2463786"/>
              <a:ext cx="1366110" cy="57966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chemeClr val="tx2"/>
                  </a:solidFill>
                </a:rPr>
                <a:t>5.2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897757" y="5512354"/>
              <a:ext cx="1366110" cy="57966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chemeClr val="tx2"/>
                  </a:solidFill>
                </a:rPr>
                <a:t>-1.0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889103" y="3578804"/>
              <a:ext cx="1366110" cy="57966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chemeClr val="tx2"/>
                  </a:solidFill>
                </a:rPr>
                <a:t>0.0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889103" y="4347136"/>
              <a:ext cx="1366110" cy="57966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chemeClr val="tx2"/>
                  </a:solidFill>
                </a:rPr>
                <a:t>1.0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3140395" y="1704836"/>
              <a:ext cx="607160" cy="30358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3140395" y="2615576"/>
              <a:ext cx="607160" cy="30358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ight Arrow 13"/>
            <p:cNvSpPr/>
            <p:nvPr/>
          </p:nvSpPr>
          <p:spPr bwMode="auto">
            <a:xfrm>
              <a:off x="3138806" y="5664144"/>
              <a:ext cx="607160" cy="30358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 rot="20452881">
              <a:off x="3144741" y="3816237"/>
              <a:ext cx="607160" cy="30358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Right Arrow 15"/>
            <p:cNvSpPr/>
            <p:nvPr/>
          </p:nvSpPr>
          <p:spPr bwMode="auto">
            <a:xfrm rot="1265722">
              <a:off x="3130152" y="4413342"/>
              <a:ext cx="607160" cy="30358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41747" y="1568804"/>
            <a:ext cx="986635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006" y="2511084"/>
            <a:ext cx="121432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Income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1747" y="5522660"/>
            <a:ext cx="121432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Gender</a:t>
            </a:r>
            <a:endParaRPr lang="en-US" sz="2000" dirty="0" smtClean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06729" y="3932622"/>
            <a:ext cx="147643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Education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004731" y="3049760"/>
            <a:ext cx="2190053" cy="1526513"/>
            <a:chOff x="10004731" y="3049760"/>
            <a:chExt cx="2190053" cy="1526513"/>
          </a:xfrm>
        </p:grpSpPr>
        <p:sp>
          <p:nvSpPr>
            <p:cNvPr id="28" name="Right Arrow 27"/>
            <p:cNvSpPr/>
            <p:nvPr/>
          </p:nvSpPr>
          <p:spPr bwMode="auto">
            <a:xfrm rot="19047459">
              <a:off x="10004731" y="4272693"/>
              <a:ext cx="607160" cy="30358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9" name="Right Arrow 28"/>
            <p:cNvSpPr/>
            <p:nvPr/>
          </p:nvSpPr>
          <p:spPr bwMode="auto">
            <a:xfrm rot="2567960">
              <a:off x="10049551" y="3223545"/>
              <a:ext cx="607160" cy="30358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0813206" y="3573389"/>
              <a:ext cx="1381578" cy="57966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tx2"/>
                  </a:solidFill>
                </a:rPr>
                <a:t>Rent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76" name="Right Arrow 75"/>
            <p:cNvSpPr/>
            <p:nvPr/>
          </p:nvSpPr>
          <p:spPr bwMode="auto">
            <a:xfrm>
              <a:off x="10077423" y="3739815"/>
              <a:ext cx="607160" cy="30358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807634" y="3049760"/>
              <a:ext cx="1387150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Housing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399463" y="1705446"/>
            <a:ext cx="3452882" cy="4078349"/>
            <a:chOff x="5399463" y="1705446"/>
            <a:chExt cx="3452882" cy="4078349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377197" y="2236101"/>
              <a:ext cx="2151743" cy="345920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ight Arrow 17"/>
            <p:cNvSpPr/>
            <p:nvPr/>
          </p:nvSpPr>
          <p:spPr bwMode="auto">
            <a:xfrm rot="2185118">
              <a:off x="5399463" y="1957381"/>
              <a:ext cx="962165" cy="303580"/>
            </a:xfrm>
            <a:prstGeom prst="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ight Arrow 18"/>
            <p:cNvSpPr/>
            <p:nvPr/>
          </p:nvSpPr>
          <p:spPr bwMode="auto">
            <a:xfrm rot="1313862">
              <a:off x="5443454" y="2767365"/>
              <a:ext cx="825062" cy="303580"/>
            </a:xfrm>
            <a:prstGeom prst="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Right Arrow 19"/>
            <p:cNvSpPr/>
            <p:nvPr/>
          </p:nvSpPr>
          <p:spPr bwMode="auto">
            <a:xfrm>
              <a:off x="5486316" y="3716846"/>
              <a:ext cx="756686" cy="303580"/>
            </a:xfrm>
            <a:prstGeom prst="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Right Arrow 20"/>
            <p:cNvSpPr/>
            <p:nvPr/>
          </p:nvSpPr>
          <p:spPr bwMode="auto">
            <a:xfrm>
              <a:off x="5482214" y="4488834"/>
              <a:ext cx="764890" cy="303580"/>
            </a:xfrm>
            <a:prstGeom prst="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ight Arrow 21"/>
            <p:cNvSpPr/>
            <p:nvPr/>
          </p:nvSpPr>
          <p:spPr bwMode="auto">
            <a:xfrm rot="20069340">
              <a:off x="5402371" y="5480215"/>
              <a:ext cx="951450" cy="303580"/>
            </a:xfrm>
            <a:prstGeom prst="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6632453" y="2460255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615732" y="5176285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405826" y="2891644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998607" y="4464445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8004760" y="3157669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7418762" y="3486412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409729" y="4144289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400170" y="4818614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6880274" y="2539357"/>
              <a:ext cx="509391" cy="4293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882653" y="2598878"/>
              <a:ext cx="540167" cy="91022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847585" y="2672497"/>
              <a:ext cx="569025" cy="148597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787836" y="2700680"/>
              <a:ext cx="658994" cy="21015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6868110" y="3019369"/>
              <a:ext cx="518024" cy="22823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874677" y="3315892"/>
              <a:ext cx="514988" cy="27105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845215" y="3358600"/>
              <a:ext cx="548626" cy="87380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06652" y="3381045"/>
              <a:ext cx="599174" cy="14560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848652" y="3075959"/>
              <a:ext cx="551518" cy="81394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6870849" y="3655756"/>
              <a:ext cx="522992" cy="2879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54282" y="4010658"/>
              <a:ext cx="535383" cy="2752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827019" y="4069595"/>
              <a:ext cx="550904" cy="8384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6842437" y="3099444"/>
              <a:ext cx="605630" cy="143102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862618" y="3694325"/>
              <a:ext cx="591992" cy="90635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6853029" y="4372856"/>
              <a:ext cx="595038" cy="310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822743" y="4724366"/>
              <a:ext cx="563391" cy="26534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6803602" y="3129098"/>
              <a:ext cx="691073" cy="20458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844572" y="3714097"/>
              <a:ext cx="643124" cy="1512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866183" y="4429862"/>
              <a:ext cx="614562" cy="8602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868110" y="5046299"/>
              <a:ext cx="532060" cy="2899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588148" y="3143737"/>
              <a:ext cx="436671" cy="132677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7667781" y="3315892"/>
              <a:ext cx="306565" cy="26646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626797" y="3694192"/>
              <a:ext cx="356899" cy="83112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7642270" y="3369534"/>
              <a:ext cx="369608" cy="80967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7623267" y="4340199"/>
              <a:ext cx="342257" cy="2416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598553" y="3397174"/>
              <a:ext cx="474682" cy="140704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657918" y="4666423"/>
              <a:ext cx="340689" cy="25689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 bwMode="auto">
            <a:xfrm>
              <a:off x="8002680" y="3810881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7668630" y="3043450"/>
              <a:ext cx="303571" cy="209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7623267" y="3092557"/>
              <a:ext cx="388611" cy="7390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664790" y="3661534"/>
              <a:ext cx="324399" cy="2283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7655364" y="3988898"/>
              <a:ext cx="333825" cy="29371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7643789" y="4060209"/>
              <a:ext cx="418024" cy="7806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6261545" y="1705446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input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023545" y="170544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hidden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937945" y="170544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output</a:t>
              </a: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6615732" y="3169489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6616887" y="3861467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612760" y="4533734"/>
              <a:ext cx="227685" cy="22768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304033" y="2993725"/>
            <a:ext cx="1677975" cy="1925779"/>
            <a:chOff x="8304033" y="2993725"/>
            <a:chExt cx="1677975" cy="1925779"/>
          </a:xfrm>
        </p:grpSpPr>
        <p:sp>
          <p:nvSpPr>
            <p:cNvPr id="23" name="Rectangle 22"/>
            <p:cNvSpPr/>
            <p:nvPr/>
          </p:nvSpPr>
          <p:spPr bwMode="auto">
            <a:xfrm>
              <a:off x="8803015" y="2993725"/>
              <a:ext cx="1178993" cy="57966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chemeClr val="tx2"/>
                  </a:solidFill>
                </a:rPr>
                <a:t>0.23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8834366" y="4339840"/>
              <a:ext cx="1147642" cy="57966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chemeClr val="tx2"/>
                  </a:solidFill>
                </a:rPr>
                <a:t>0.15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8816455" y="3659251"/>
              <a:ext cx="1165553" cy="57966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chemeClr val="tx2"/>
                  </a:solidFill>
                </a:rPr>
                <a:t>0.62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8309792" y="3167742"/>
              <a:ext cx="438296" cy="201792"/>
            </a:xfrm>
            <a:prstGeom prst="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Right Arrow 73"/>
            <p:cNvSpPr/>
            <p:nvPr/>
          </p:nvSpPr>
          <p:spPr bwMode="auto">
            <a:xfrm>
              <a:off x="8306127" y="3823827"/>
              <a:ext cx="437945" cy="201792"/>
            </a:xfrm>
            <a:prstGeom prst="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Right Arrow 74"/>
            <p:cNvSpPr/>
            <p:nvPr/>
          </p:nvSpPr>
          <p:spPr bwMode="auto">
            <a:xfrm>
              <a:off x="8304033" y="4477391"/>
              <a:ext cx="440040" cy="201792"/>
            </a:xfrm>
            <a:prstGeom prst="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6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Network?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74687" y="1913086"/>
            <a:ext cx="1008112" cy="3636946"/>
            <a:chOff x="474687" y="1913086"/>
            <a:chExt cx="1008112" cy="3636946"/>
          </a:xfrm>
        </p:grpSpPr>
        <p:sp>
          <p:nvSpPr>
            <p:cNvPr id="4" name="Oval 3"/>
            <p:cNvSpPr/>
            <p:nvPr/>
          </p:nvSpPr>
          <p:spPr bwMode="auto">
            <a:xfrm>
              <a:off x="474687" y="1913086"/>
              <a:ext cx="1008112" cy="100811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tx2"/>
                  </a:solidFill>
                </a:rPr>
                <a:t>0.1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474687" y="3227503"/>
              <a:ext cx="1008112" cy="100811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tx2"/>
                  </a:solidFill>
                </a:rPr>
                <a:t>0.2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74687" y="4541920"/>
              <a:ext cx="1008112" cy="100811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smtClean="0">
                  <a:solidFill>
                    <a:schemeClr val="tx2"/>
                  </a:solidFill>
                </a:rPr>
                <a:t>0.3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8823" y="2544212"/>
            <a:ext cx="3816424" cy="2481288"/>
            <a:chOff x="1698823" y="2544212"/>
            <a:chExt cx="3816424" cy="2481288"/>
          </a:xfrm>
        </p:grpSpPr>
        <p:sp>
          <p:nvSpPr>
            <p:cNvPr id="3" name="Oval 2"/>
            <p:cNvSpPr/>
            <p:nvPr/>
          </p:nvSpPr>
          <p:spPr bwMode="auto">
            <a:xfrm>
              <a:off x="2833861" y="2921198"/>
              <a:ext cx="1620723" cy="162072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698823" y="2544212"/>
              <a:ext cx="936104" cy="683291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698823" y="3731559"/>
              <a:ext cx="93610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698823" y="4235615"/>
              <a:ext cx="936104" cy="789885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723159" y="2921198"/>
              <a:ext cx="792088" cy="306306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723159" y="4234379"/>
              <a:ext cx="792088" cy="307541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485677" y="2425886"/>
            <a:ext cx="2200119" cy="2655552"/>
            <a:chOff x="1485677" y="2425886"/>
            <a:chExt cx="2200119" cy="2655552"/>
          </a:xfrm>
        </p:grpSpPr>
        <p:sp>
          <p:nvSpPr>
            <p:cNvPr id="24" name="TextBox 23"/>
            <p:cNvSpPr txBox="1"/>
            <p:nvPr/>
          </p:nvSpPr>
          <p:spPr>
            <a:xfrm>
              <a:off x="1485677" y="3270020"/>
              <a:ext cx="1669690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W</a:t>
              </a:r>
              <a:r>
                <a:rPr lang="en-US" baseline="-25000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1</a:t>
              </a:r>
              <a:r>
                <a:rPr lang="en-US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 = -5.0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16106" y="2425886"/>
              <a:ext cx="1669690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W</a:t>
              </a:r>
              <a:r>
                <a:rPr lang="en-US" baseline="-25000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0</a:t>
              </a:r>
              <a:r>
                <a:rPr lang="en-US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 = 4.0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16106" y="4536673"/>
              <a:ext cx="1669690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W</a:t>
              </a:r>
              <a:r>
                <a:rPr lang="en-US" baseline="-25000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2</a:t>
              </a:r>
              <a:r>
                <a:rPr lang="en-US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 = 6.0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60471" y="2613474"/>
            <a:ext cx="1517900" cy="2165670"/>
            <a:chOff x="5460471" y="2613474"/>
            <a:chExt cx="1517900" cy="2165670"/>
          </a:xfrm>
        </p:grpSpPr>
        <p:sp>
          <p:nvSpPr>
            <p:cNvPr id="27" name="TextBox 26"/>
            <p:cNvSpPr txBox="1"/>
            <p:nvPr/>
          </p:nvSpPr>
          <p:spPr>
            <a:xfrm>
              <a:off x="5460471" y="2613474"/>
              <a:ext cx="1517900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0.73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60471" y="4234379"/>
              <a:ext cx="1517900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0.73</a:t>
              </a:r>
              <a:endPara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978371" y="1917482"/>
            <a:ext cx="500050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0.1 × 4.0 + </a:t>
            </a:r>
            <a:r>
              <a:rPr lang="en-US" sz="2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0.2 </a:t>
            </a:r>
            <a:r>
              <a:rPr lang="en-US" sz="2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× -5.0 + 0.3 × 6.0 = 1.2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78371" y="2425886"/>
            <a:ext cx="500050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1.2 + 2.0 = 3.2</a:t>
            </a:r>
            <a:endParaRPr lang="en-US" sz="2000" dirty="0" smtClean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78371" y="2918123"/>
            <a:ext cx="500050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activation(3.2) = 0.73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85272" y="2042297"/>
            <a:ext cx="151790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 = 2.0 </a:t>
            </a:r>
          </a:p>
        </p:txBody>
      </p:sp>
    </p:spTree>
    <p:extLst>
      <p:ext uri="{BB962C8B-B14F-4D97-AF65-F5344CB8AC3E}">
        <p14:creationId xmlns:p14="http://schemas.microsoft.com/office/powerpoint/2010/main" val="18158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2.xml><?xml version="1.0" encoding="utf-8"?>
<a:theme xmlns:a="http://schemas.openxmlformats.org/drawingml/2006/main" name="5-50109_Microsoft_Dark_Template">
  <a:themeElements>
    <a:clrScheme name="Microsoft 2017 Dark">
      <a:dk1>
        <a:srgbClr val="353535"/>
      </a:dk1>
      <a:lt1>
        <a:srgbClr val="FFFFFF"/>
      </a:lt1>
      <a:dk2>
        <a:srgbClr val="D83B01"/>
      </a:dk2>
      <a:lt2>
        <a:srgbClr val="CDF4FF"/>
      </a:lt2>
      <a:accent1>
        <a:srgbClr val="D83B01"/>
      </a:accent1>
      <a:accent2>
        <a:srgbClr val="FF8C00"/>
      </a:accent2>
      <a:accent3>
        <a:srgbClr val="FFB900"/>
      </a:accent3>
      <a:accent4>
        <a:srgbClr val="00BCF2"/>
      </a:accent4>
      <a:accent5>
        <a:srgbClr val="D2D2D2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7C638A3A-D771-4183-8214-2AFBE38471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A584695755FE764EB25B07353E74077C00D779C3CEF1177A4F8B41F96DF87A1F66" ma:contentTypeVersion="27" ma:contentTypeDescription="" ma:contentTypeScope="" ma:versionID="8641f81e7643323f4894ad5cfb9fb0f3">
  <xsd:schema xmlns:xsd="http://www.w3.org/2001/XMLSchema" xmlns:xs="http://www.w3.org/2001/XMLSchema" xmlns:p="http://schemas.microsoft.com/office/2006/metadata/properties" xmlns:ns1="http://schemas.microsoft.com/sharepoint/v3" xmlns:ns2="04e01bb1-6d80-42e9-ae53-416b1e8aa845" xmlns:ns3="230e9df3-be65-4c73-a93b-d1236ebd677e" xmlns:ns5="e889e55c-35cf-43c7-aaf4-cf2500919dd8" targetNamespace="http://schemas.microsoft.com/office/2006/metadata/properties" ma:root="true" ma:fieldsID="cfa393de6d5a52634dd4113eb929c878" ns1:_="" ns2:_="" ns3:_="" ns5:_="">
    <xsd:import namespace="http://schemas.microsoft.com/sharepoint/v3"/>
    <xsd:import namespace="04e01bb1-6d80-42e9-ae53-416b1e8aa845"/>
    <xsd:import namespace="230e9df3-be65-4c73-a93b-d1236ebd677e"/>
    <xsd:import namespace="e889e55c-35cf-43c7-aaf4-cf2500919dd8"/>
    <xsd:element name="properties">
      <xsd:complexType>
        <xsd:sequence>
          <xsd:element name="documentManagement">
            <xsd:complexType>
              <xsd:all>
                <xsd:element ref="ns2:e349cd3f156b4e7d8653c9cd4f2d8fb4" minOccurs="0"/>
                <xsd:element ref="ns3:TaxCatchAll" minOccurs="0"/>
                <xsd:element ref="ns3:TaxCatchAllLabel" minOccurs="0"/>
                <xsd:element ref="ns2:g60601ae6c3e4c409eb6a70077dda16d" minOccurs="0"/>
                <xsd:element ref="ns2:l61c8586195b4657a1f710a539f9bc3a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e6bd9c8ce3ed4fe68161c78952f36fbc" minOccurs="0"/>
                <xsd:element ref="ns2:c2f1b796fca04ddbb48af271e99c8750" minOccurs="0"/>
                <xsd:element ref="ns2:Session_x0020_Code" minOccurs="0"/>
                <xsd:element ref="ns2:MS_x0020_Content_x0020_Owner" minOccurs="0"/>
                <xsd:element ref="ns2:a645af38eebb4a1ea4744f163c56ea26" minOccurs="0"/>
                <xsd:element ref="ns2:fb4e50409e3b4517bb965b3c7125e15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5:_x0062_bc8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01bb1-6d80-42e9-ae53-416b1e8aa845" elementFormDefault="qualified">
    <xsd:import namespace="http://schemas.microsoft.com/office/2006/documentManagement/types"/>
    <xsd:import namespace="http://schemas.microsoft.com/office/infopath/2007/PartnerControls"/>
    <xsd:element name="e349cd3f156b4e7d8653c9cd4f2d8fb4" ma:index="8" nillable="true" ma:taxonomy="true" ma:internalName="e349cd3f156b4e7d8653c9cd4f2d8fb4" ma:taxonomyFieldName="Event_x0020_Name" ma:displayName="Event Name" ma:default="" ma:fieldId="{e349cd3f-156b-4e7d-8653-c9cd4f2d8fb4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g60601ae6c3e4c409eb6a70077dda16d" ma:index="12" nillable="true" ma:taxonomy="true" ma:internalName="g60601ae6c3e4c409eb6a70077dda16d" ma:taxonomyFieldName="Event_x0020_Location" ma:displayName="Event Location" ma:default="" ma:fieldId="{060601ae-6c3e-4c40-9eb6-a70077dda16d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61c8586195b4657a1f710a539f9bc3a" ma:index="14" nillable="true" ma:taxonomy="true" ma:internalName="l61c8586195b4657a1f710a539f9bc3a" ma:taxonomyFieldName="Event_x0020_Venue" ma:displayName="Event Venue" ma:default="" ma:fieldId="{561c8586-195b-4657-a1f7-10a539f9bc3a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e6bd9c8ce3ed4fe68161c78952f36fbc" ma:index="21" nillable="true" ma:taxonomy="true" ma:internalName="e6bd9c8ce3ed4fe68161c78952f36fbc" ma:taxonomyFieldName="Product" ma:displayName="Product" ma:default="" ma:fieldId="{e6bd9c8c-e3ed-4fe6-8161-c78952f36fb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f1b796fca04ddbb48af271e99c8750" ma:index="23" nillable="true" ma:taxonomy="true" ma:internalName="c2f1b796fca04ddbb48af271e99c8750" ma:taxonomyFieldName="Campaign" ma:displayName="Campaign" ma:default="" ma:fieldId="{c2f1b796-fca0-4ddb-b48a-f271e99c875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645af38eebb4a1ea4744f163c56ea26" ma:index="27" nillable="true" ma:taxonomy="true" ma:internalName="a645af38eebb4a1ea4744f163c56ea26" ma:taxonomyFieldName="Track" ma:displayName="Track" ma:default="" ma:fieldId="{a645af38-eebb-4a1e-a474-4f163c56ea26}" ma:sspId="e385fb40-52d4-4fae-9c5b-3e8ff8a5878e" ma:termSetId="c41d04fa-0c93-454c-bbda-19a0dbc9ce5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b4e50409e3b4517bb965b3c7125e153" ma:index="29" nillable="true" ma:taxonomy="true" ma:internalName="fb4e50409e3b4517bb965b3c7125e153" ma:taxonomyFieldName="Audience1" ma:displayName="Audience" ma:default="" ma:fieldId="{fb4e5040-9e3b-4517-bb96-5b3c7125e15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4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508df36-a784-4474-b4a6-3a99ee8c8b37}" ma:internalName="TaxCatchAll" ma:showField="CatchAllData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508df36-a784-4474-b4a6-3a99ee8c8b37}" ma:internalName="TaxCatchAllLabel" ma:readOnly="true" ma:showField="CatchAllDataLabel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9e55c-35cf-43c7-aaf4-cf2500919dd8" elementFormDefault="qualified">
    <xsd:import namespace="http://schemas.microsoft.com/office/2006/documentManagement/types"/>
    <xsd:import namespace="http://schemas.microsoft.com/office/infopath/2007/PartnerControls"/>
    <xsd:element name="_x0062_bc8" ma:index="39" nillable="true" ma:displayName="Person or Group" ma:list="UserInfo" ma:internalName="_x0062_bc8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4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_x0020_Code xmlns="04e01bb1-6d80-42e9-ae53-416b1e8aa845" xsi:nil="true"/>
    <LikesCount xmlns="http://schemas.microsoft.com/sharepoint/v3" xsi:nil="true"/>
    <_x0062_bc8 xmlns="e889e55c-35cf-43c7-aaf4-cf2500919dd8">
      <UserInfo>
        <DisplayName/>
        <AccountId xsi:nil="true"/>
        <AccountType/>
      </UserInfo>
    </_x0062_bc8>
    <External_x0020_Speaker xmlns="04e01bb1-6d80-42e9-ae53-416b1e8aa845" xsi:nil="true"/>
    <fb4e50409e3b4517bb965b3c7125e153 xmlns="04e01bb1-6d80-42e9-ae53-416b1e8aa845">
      <Terms xmlns="http://schemas.microsoft.com/office/infopath/2007/PartnerControls"/>
    </fb4e50409e3b4517bb965b3c7125e153>
    <MS_x0020_Content_x0020_Owner xmlns="04e01bb1-6d80-42e9-ae53-416b1e8aa845">
      <UserInfo>
        <DisplayName/>
        <AccountId xsi:nil="true"/>
        <AccountType/>
      </UserInfo>
    </MS_x0020_Content_x0020_Owner>
    <l61c8586195b4657a1f710a539f9bc3a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l61c8586195b4657a1f710a539f9bc3a>
    <a645af38eebb4a1ea4744f163c56ea26 xmlns="04e01bb1-6d80-42e9-ae53-416b1e8aa845">
      <Terms xmlns="http://schemas.microsoft.com/office/infopath/2007/PartnerControls"/>
    </a645af38eebb4a1ea4744f163c56ea26>
    <g60601ae6c3e4c409eb6a70077dda16d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g60601ae6c3e4c409eb6a70077dda16d>
    <e6bd9c8ce3ed4fe68161c78952f36fbc xmlns="04e01bb1-6d80-42e9-ae53-416b1e8aa845">
      <Terms xmlns="http://schemas.microsoft.com/office/infopath/2007/PartnerControls"/>
    </e6bd9c8ce3ed4fe68161c78952f36fbc>
    <MS_x0020_Speaker xmlns="04e01bb1-6d80-42e9-ae53-416b1e8aa845">
      <UserInfo>
        <DisplayName/>
        <AccountId xsi:nil="true"/>
        <AccountType/>
      </UserInfo>
    </MS_x0020_Speaker>
    <Presentation_x0020_Date xmlns="04e01bb1-6d80-42e9-ae53-416b1e8aa845" xsi:nil="true"/>
    <Event_x0020_Start_x0020_Date xmlns="04e01bb1-6d80-42e9-ae53-416b1e8aa845">2017-09-25T00:00:00+00:00</Event_x0020_Start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2017</TermName>
          <TermId xmlns="http://schemas.microsoft.com/office/infopath/2007/PartnerControls">21d30605-03f6-4b08-a63a-5a553eb19f84</TermId>
        </TermInfo>
      </Terms>
    </TaxKeywordTaxHTField>
    <e349cd3f156b4e7d8653c9cd4f2d8fb4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e349cd3f156b4e7d8653c9cd4f2d8fb4>
    <TaxCatchAll xmlns="230e9df3-be65-4c73-a93b-d1236ebd677e">
      <Value>55</Value>
      <Value>54</Value>
      <Value>53</Value>
      <Value>16</Value>
    </TaxCatchAll>
    <Event_x0020_End_x0020_Date xmlns="04e01bb1-6d80-42e9-ae53-416b1e8aa845">2017-09-29T00:00:00+00:00</Event_x0020_End_x0020_Date>
    <c2f1b796fca04ddbb48af271e99c8750 xmlns="04e01bb1-6d80-42e9-ae53-416b1e8aa845">
      <Terms xmlns="http://schemas.microsoft.com/office/infopath/2007/PartnerControls"/>
    </c2f1b796fca04ddbb48af271e99c8750>
  </documentManagement>
</p:properties>
</file>

<file path=customXml/itemProps1.xml><?xml version="1.0" encoding="utf-8"?>
<ds:datastoreItem xmlns:ds="http://schemas.openxmlformats.org/officeDocument/2006/customXml" ds:itemID="{532F11E6-5A70-45F1-A1F4-684775A686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e01bb1-6d80-42e9-ae53-416b1e8aa845"/>
    <ds:schemaRef ds:uri="230e9df3-be65-4c73-a93b-d1236ebd677e"/>
    <ds:schemaRef ds:uri="e889e55c-35cf-43c7-aaf4-cf2500919d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e889e55c-35cf-43c7-aaf4-cf2500919dd8"/>
    <ds:schemaRef ds:uri="http://purl.org/dc/terms/"/>
    <ds:schemaRef ds:uri="04e01bb1-6d80-42e9-ae53-416b1e8aa845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Microsoft_2017_16x9_Template</Template>
  <TotalTime>627</TotalTime>
  <Words>984</Words>
  <Application>Microsoft Macintosh PowerPoint</Application>
  <PresentationFormat>Custom</PresentationFormat>
  <Paragraphs>322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Arial</vt:lpstr>
      <vt:lpstr>Calibri</vt:lpstr>
      <vt:lpstr>Consolas</vt:lpstr>
      <vt:lpstr>Lucida Console</vt:lpstr>
      <vt:lpstr>ＭＳ Ｐゴシック</vt:lpstr>
      <vt:lpstr>Segoe Pro</vt:lpstr>
      <vt:lpstr>Segoe UI</vt:lpstr>
      <vt:lpstr>Segoe UI Light</vt:lpstr>
      <vt:lpstr>Segoe UI Semibold</vt:lpstr>
      <vt:lpstr>Segoe UI Semilight</vt:lpstr>
      <vt:lpstr>Symbol</vt:lpstr>
      <vt:lpstr>Times New Roman</vt:lpstr>
      <vt:lpstr>Wingdings</vt:lpstr>
      <vt:lpstr>5-50109_Microsoft_Light_Template</vt:lpstr>
      <vt:lpstr>5-50109_Microsoft_Dark_Template</vt:lpstr>
      <vt:lpstr>AI developer bootcamp: Cognitive Toolkit</vt:lpstr>
      <vt:lpstr>PowerPoint Presentation</vt:lpstr>
      <vt:lpstr>PowerPoint Presentation</vt:lpstr>
      <vt:lpstr>Time to get serious.</vt:lpstr>
      <vt:lpstr>PowerPoint Presentation</vt:lpstr>
      <vt:lpstr>PowerPoint Presentation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Cognitive Toolkit</vt:lpstr>
      <vt:lpstr>Cognitive Toolkit</vt:lpstr>
      <vt:lpstr>Cognitive Toolkit: Examples</vt:lpstr>
      <vt:lpstr>Cognitive Toolkit: Examples</vt:lpstr>
      <vt:lpstr>Cognitive Toolkit: Getting Started</vt:lpstr>
      <vt:lpstr>Cognitive Toolkit: Getting Started</vt:lpstr>
      <vt:lpstr>Demo</vt:lpstr>
      <vt:lpstr>More please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James Carpinter</dc:creator>
  <cp:keywords>Microsoft Ignite 2017</cp:keywords>
  <dc:description>Template: Mitchell Derrey, Silver Fox Productions_x000d_
Formatting: _x000d_
Audience Type:</dc:description>
  <cp:lastModifiedBy>James Carpinter</cp:lastModifiedBy>
  <cp:revision>76</cp:revision>
  <dcterms:created xsi:type="dcterms:W3CDTF">2017-09-09T21:17:10Z</dcterms:created>
  <dcterms:modified xsi:type="dcterms:W3CDTF">2017-09-26T07:50:42Z</dcterms:modified>
  <cp:category>Microsoft Ignite 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0x010100A584695755FE764EB25B07353E74077C00D779C3CEF1177A4F8B41F96DF87A1F66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55;#Orange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54;#Orlando|8cc4ed56-1866-4501-a22c-89aafde6f59b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53;#Microsoft Ignite 2017|21d30605-03f6-4b08-a63a-5a553eb19f84</vt:lpwstr>
  </property>
  <property fmtid="{D5CDD505-2E9C-101B-9397-08002B2CF9AE}" pid="12" name="Audience1">
    <vt:lpwstr/>
  </property>
  <property fmtid="{D5CDD505-2E9C-101B-9397-08002B2CF9AE}" pid="13" name="Event Name">
    <vt:lpwstr>16;#Microsoft Ignite|9323c522-fe4b-4922-816b-10a1920d7afb</vt:lpwstr>
  </property>
</Properties>
</file>